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708068-D2B7-4498-82CB-31DB4CC1F8B4}" v="4" dt="2022-07-22T08:10:08.8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1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33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e Cloyd" userId="842edd42-51a3-4d04-b0ea-fd9358f544ba" providerId="ADAL" clId="{FB779195-E342-40D1-9A5F-575AC904953D}"/>
    <pc:docChg chg="undo custSel modSld">
      <pc:chgData name="Jesse Cloyd" userId="842edd42-51a3-4d04-b0ea-fd9358f544ba" providerId="ADAL" clId="{FB779195-E342-40D1-9A5F-575AC904953D}" dt="2022-02-23T18:17:44.319" v="5" actId="14100"/>
      <pc:docMkLst>
        <pc:docMk/>
      </pc:docMkLst>
      <pc:sldChg chg="modSp mod">
        <pc:chgData name="Jesse Cloyd" userId="842edd42-51a3-4d04-b0ea-fd9358f544ba" providerId="ADAL" clId="{FB779195-E342-40D1-9A5F-575AC904953D}" dt="2022-02-23T18:17:44.319" v="5" actId="14100"/>
        <pc:sldMkLst>
          <pc:docMk/>
          <pc:sldMk cId="2609176243" sldId="256"/>
        </pc:sldMkLst>
        <pc:grpChg chg="mod">
          <ac:chgData name="Jesse Cloyd" userId="842edd42-51a3-4d04-b0ea-fd9358f544ba" providerId="ADAL" clId="{FB779195-E342-40D1-9A5F-575AC904953D}" dt="2022-02-23T18:17:31.010" v="4" actId="1076"/>
          <ac:grpSpMkLst>
            <pc:docMk/>
            <pc:sldMk cId="2609176243" sldId="256"/>
            <ac:grpSpMk id="145" creationId="{B0184B31-5317-4A02-9BD7-B2B41A0394BE}"/>
          </ac:grpSpMkLst>
        </pc:grpChg>
        <pc:cxnChg chg="mod">
          <ac:chgData name="Jesse Cloyd" userId="842edd42-51a3-4d04-b0ea-fd9358f544ba" providerId="ADAL" clId="{FB779195-E342-40D1-9A5F-575AC904953D}" dt="2022-02-23T18:17:44.319" v="5" actId="14100"/>
          <ac:cxnSpMkLst>
            <pc:docMk/>
            <pc:sldMk cId="2609176243" sldId="256"/>
            <ac:cxnSpMk id="187" creationId="{F1FB0ED7-EAB3-4D78-80BE-7EB88AAB73D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5180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64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756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829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6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795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097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216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34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0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D1691-8588-4013-9E13-50468EC123C9}" type="datetimeFigureOut">
              <a:rPr lang="en-GB" smtClean="0"/>
              <a:t>22/07/2022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574265-02E2-4EF7-8151-ECC51F06B4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857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Group 144">
            <a:extLst>
              <a:ext uri="{FF2B5EF4-FFF2-40B4-BE49-F238E27FC236}">
                <a16:creationId xmlns:a16="http://schemas.microsoft.com/office/drawing/2014/main" id="{B0184B31-5317-4A02-9BD7-B2B41A0394BE}"/>
              </a:ext>
            </a:extLst>
          </p:cNvPr>
          <p:cNvGrpSpPr/>
          <p:nvPr/>
        </p:nvGrpSpPr>
        <p:grpSpPr>
          <a:xfrm>
            <a:off x="160697" y="221714"/>
            <a:ext cx="6572001" cy="10364126"/>
            <a:chOff x="160697" y="221714"/>
            <a:chExt cx="6572001" cy="10364126"/>
          </a:xfrm>
        </p:grpSpPr>
        <p:sp>
          <p:nvSpPr>
            <p:cNvPr id="5" name="Flowchart: Process 4">
              <a:extLst>
                <a:ext uri="{FF2B5EF4-FFF2-40B4-BE49-F238E27FC236}">
                  <a16:creationId xmlns:a16="http://schemas.microsoft.com/office/drawing/2014/main" id="{A357245F-E2B5-49F9-A926-2AA65C0AA21B}"/>
                </a:ext>
              </a:extLst>
            </p:cNvPr>
            <p:cNvSpPr/>
            <p:nvPr/>
          </p:nvSpPr>
          <p:spPr>
            <a:xfrm>
              <a:off x="1406415" y="1363234"/>
              <a:ext cx="1172497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Identification of Student who might Pose a Threat of Violence [</a:t>
              </a:r>
              <a:r>
                <a:rPr lang="en-GB" sz="700" b="1" i="1" dirty="0">
                  <a:solidFill>
                    <a:schemeClr val="tx1"/>
                  </a:solidFill>
                </a:rPr>
                <a:t>Student</a:t>
              </a:r>
              <a:r>
                <a:rPr lang="en-GB" sz="700" b="1" dirty="0">
                  <a:solidFill>
                    <a:schemeClr val="tx1"/>
                  </a:solidFill>
                </a:rPr>
                <a:t>]</a:t>
              </a:r>
            </a:p>
          </p:txBody>
        </p:sp>
        <p:sp>
          <p:nvSpPr>
            <p:cNvPr id="13" name="Flowchart: Process 12">
              <a:extLst>
                <a:ext uri="{FF2B5EF4-FFF2-40B4-BE49-F238E27FC236}">
                  <a16:creationId xmlns:a16="http://schemas.microsoft.com/office/drawing/2014/main" id="{E36DC1BE-8BEB-4C65-B0AF-77EE0BB38850}"/>
                </a:ext>
              </a:extLst>
            </p:cNvPr>
            <p:cNvSpPr/>
            <p:nvPr/>
          </p:nvSpPr>
          <p:spPr>
            <a:xfrm>
              <a:off x="1597507" y="1960053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Conduct Intake / Initial Inquiry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41600A1D-4749-4592-A29F-B4F3D17CAC50}"/>
                </a:ext>
              </a:extLst>
            </p:cNvPr>
            <p:cNvSpPr/>
            <p:nvPr/>
          </p:nvSpPr>
          <p:spPr>
            <a:xfrm>
              <a:off x="800453" y="221714"/>
              <a:ext cx="2281183" cy="727704"/>
            </a:xfrm>
            <a:prstGeom prst="ellips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Flowchart: Decision 13">
              <a:extLst>
                <a:ext uri="{FF2B5EF4-FFF2-40B4-BE49-F238E27FC236}">
                  <a16:creationId xmlns:a16="http://schemas.microsoft.com/office/drawing/2014/main" id="{79369835-C46D-40B4-95F5-5A9CE278D9DE}"/>
                </a:ext>
              </a:extLst>
            </p:cNvPr>
            <p:cNvSpPr/>
            <p:nvPr/>
          </p:nvSpPr>
          <p:spPr>
            <a:xfrm>
              <a:off x="1406416" y="2529835"/>
              <a:ext cx="1172497" cy="70743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Imminent / Direct Threat?</a:t>
              </a:r>
            </a:p>
          </p:txBody>
        </p:sp>
        <p:sp>
          <p:nvSpPr>
            <p:cNvPr id="15" name="Flowchart: Alternate Process 14">
              <a:extLst>
                <a:ext uri="{FF2B5EF4-FFF2-40B4-BE49-F238E27FC236}">
                  <a16:creationId xmlns:a16="http://schemas.microsoft.com/office/drawing/2014/main" id="{C7C2D08D-6FD5-4701-986D-4255B0BED560}"/>
                </a:ext>
              </a:extLst>
            </p:cNvPr>
            <p:cNvSpPr/>
            <p:nvPr/>
          </p:nvSpPr>
          <p:spPr>
            <a:xfrm>
              <a:off x="209363" y="2449660"/>
              <a:ext cx="820454" cy="464575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Alert Security / Law Enforcement</a:t>
              </a:r>
            </a:p>
          </p:txBody>
        </p:sp>
        <p:sp>
          <p:nvSpPr>
            <p:cNvPr id="17" name="Flowchart: Alternate Process 16">
              <a:extLst>
                <a:ext uri="{FF2B5EF4-FFF2-40B4-BE49-F238E27FC236}">
                  <a16:creationId xmlns:a16="http://schemas.microsoft.com/office/drawing/2014/main" id="{2874DF4B-2904-40D6-8F94-FF71DAA535E7}"/>
                </a:ext>
              </a:extLst>
            </p:cNvPr>
            <p:cNvSpPr/>
            <p:nvPr/>
          </p:nvSpPr>
          <p:spPr>
            <a:xfrm>
              <a:off x="197598" y="2933265"/>
              <a:ext cx="833275" cy="464575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Alert caregivers (student’s / target’s), CPS, etc as necessary</a:t>
              </a:r>
            </a:p>
          </p:txBody>
        </p:sp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E52E19E4-B494-4CBB-912B-1B461849831A}"/>
                </a:ext>
              </a:extLst>
            </p:cNvPr>
            <p:cNvSpPr/>
            <p:nvPr/>
          </p:nvSpPr>
          <p:spPr>
            <a:xfrm>
              <a:off x="1597507" y="3618753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Conduct Triage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D00BEDF7-8449-4000-BC46-94C3E6A6A8C5}"/>
                </a:ext>
              </a:extLst>
            </p:cNvPr>
            <p:cNvSpPr txBox="1"/>
            <p:nvPr/>
          </p:nvSpPr>
          <p:spPr>
            <a:xfrm>
              <a:off x="753297" y="345411"/>
              <a:ext cx="22811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Reporters of concerning / aberrant behaviors / communications</a:t>
              </a:r>
            </a:p>
          </p:txBody>
        </p:sp>
        <p:sp>
          <p:nvSpPr>
            <p:cNvPr id="4" name="Flowchart: Process 3">
              <a:extLst>
                <a:ext uri="{FF2B5EF4-FFF2-40B4-BE49-F238E27FC236}">
                  <a16:creationId xmlns:a16="http://schemas.microsoft.com/office/drawing/2014/main" id="{1320B04C-E201-46C5-9A48-4211293B3EDB}"/>
                </a:ext>
              </a:extLst>
            </p:cNvPr>
            <p:cNvSpPr/>
            <p:nvPr/>
          </p:nvSpPr>
          <p:spPr>
            <a:xfrm>
              <a:off x="800452" y="767405"/>
              <a:ext cx="789791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i="1" dirty="0">
                  <a:solidFill>
                    <a:schemeClr val="tx1"/>
                  </a:solidFill>
                </a:rPr>
                <a:t>Safe2Say</a:t>
              </a:r>
              <a:r>
                <a:rPr lang="en-GB" sz="700" b="1" dirty="0">
                  <a:solidFill>
                    <a:schemeClr val="tx1"/>
                  </a:solidFill>
                </a:rPr>
                <a:t> / OAG Crisis Center</a:t>
              </a:r>
            </a:p>
          </p:txBody>
        </p:sp>
        <p:sp>
          <p:nvSpPr>
            <p:cNvPr id="2" name="Flowchart: Process 1">
              <a:extLst>
                <a:ext uri="{FF2B5EF4-FFF2-40B4-BE49-F238E27FC236}">
                  <a16:creationId xmlns:a16="http://schemas.microsoft.com/office/drawing/2014/main" id="{7B084679-9904-4BAC-A5EB-7C3A3B23DC64}"/>
                </a:ext>
              </a:extLst>
            </p:cNvPr>
            <p:cNvSpPr/>
            <p:nvPr/>
          </p:nvSpPr>
          <p:spPr>
            <a:xfrm>
              <a:off x="1597506" y="767405"/>
              <a:ext cx="789790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Administrator / School staff</a:t>
              </a:r>
            </a:p>
          </p:txBody>
        </p:sp>
        <p:sp>
          <p:nvSpPr>
            <p:cNvPr id="3" name="Flowchart: Process 2">
              <a:extLst>
                <a:ext uri="{FF2B5EF4-FFF2-40B4-BE49-F238E27FC236}">
                  <a16:creationId xmlns:a16="http://schemas.microsoft.com/office/drawing/2014/main" id="{E8885740-D87D-474D-BF7C-2973635E5100}"/>
                </a:ext>
              </a:extLst>
            </p:cNvPr>
            <p:cNvSpPr/>
            <p:nvPr/>
          </p:nvSpPr>
          <p:spPr>
            <a:xfrm>
              <a:off x="2394558" y="767405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Other channels</a:t>
              </a:r>
            </a:p>
          </p:txBody>
        </p:sp>
        <p:sp>
          <p:nvSpPr>
            <p:cNvPr id="23" name="Flowchart: Decision 22">
              <a:extLst>
                <a:ext uri="{FF2B5EF4-FFF2-40B4-BE49-F238E27FC236}">
                  <a16:creationId xmlns:a16="http://schemas.microsoft.com/office/drawing/2014/main" id="{55A7E02B-09DA-4BBD-88E9-FAC2F4BFABCB}"/>
                </a:ext>
              </a:extLst>
            </p:cNvPr>
            <p:cNvSpPr/>
            <p:nvPr/>
          </p:nvSpPr>
          <p:spPr>
            <a:xfrm>
              <a:off x="1297167" y="4141655"/>
              <a:ext cx="1391475" cy="792197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900" b="1" dirty="0">
                  <a:solidFill>
                    <a:schemeClr val="tx1"/>
                  </a:solidFill>
                </a:rPr>
                <a:t>STEP Concerns?</a:t>
              </a:r>
            </a:p>
            <a:p>
              <a:pPr algn="ctr"/>
              <a:r>
                <a:rPr lang="en-GB" sz="600" b="1" i="1" dirty="0">
                  <a:solidFill>
                    <a:schemeClr val="tx1"/>
                  </a:solidFill>
                </a:rPr>
                <a:t>AND </a:t>
              </a:r>
              <a:r>
                <a:rPr lang="en-GB" sz="600" b="1" dirty="0">
                  <a:solidFill>
                    <a:schemeClr val="tx1"/>
                  </a:solidFill>
                </a:rPr>
                <a:t>Screen for Suicide Risk</a:t>
              </a:r>
            </a:p>
          </p:txBody>
        </p:sp>
        <p:sp>
          <p:nvSpPr>
            <p:cNvPr id="25" name="Flowchart: Decision 24">
              <a:extLst>
                <a:ext uri="{FF2B5EF4-FFF2-40B4-BE49-F238E27FC236}">
                  <a16:creationId xmlns:a16="http://schemas.microsoft.com/office/drawing/2014/main" id="{9FC46D40-D7F5-4E83-A326-1F24FC59E5D4}"/>
                </a:ext>
              </a:extLst>
            </p:cNvPr>
            <p:cNvSpPr/>
            <p:nvPr/>
          </p:nvSpPr>
          <p:spPr>
            <a:xfrm>
              <a:off x="3307323" y="4177028"/>
              <a:ext cx="1172497" cy="70743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Other Concerns?</a:t>
              </a:r>
            </a:p>
          </p:txBody>
        </p:sp>
        <p:sp>
          <p:nvSpPr>
            <p:cNvPr id="27" name="Flowchart: Process 26">
              <a:extLst>
                <a:ext uri="{FF2B5EF4-FFF2-40B4-BE49-F238E27FC236}">
                  <a16:creationId xmlns:a16="http://schemas.microsoft.com/office/drawing/2014/main" id="{3EEBCECE-66BC-43A9-916A-0728BFBFD185}"/>
                </a:ext>
              </a:extLst>
            </p:cNvPr>
            <p:cNvSpPr/>
            <p:nvPr/>
          </p:nvSpPr>
          <p:spPr>
            <a:xfrm>
              <a:off x="5291782" y="3797128"/>
              <a:ext cx="1025649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Refer (SAP, FBA, IEP review, etc)</a:t>
              </a:r>
            </a:p>
          </p:txBody>
        </p:sp>
        <p:sp>
          <p:nvSpPr>
            <p:cNvPr id="30" name="Flowchart: Connector 29">
              <a:extLst>
                <a:ext uri="{FF2B5EF4-FFF2-40B4-BE49-F238E27FC236}">
                  <a16:creationId xmlns:a16="http://schemas.microsoft.com/office/drawing/2014/main" id="{500B1A9F-A2A0-41D1-9269-B45E40A0D85F}"/>
                </a:ext>
              </a:extLst>
            </p:cNvPr>
            <p:cNvSpPr/>
            <p:nvPr/>
          </p:nvSpPr>
          <p:spPr>
            <a:xfrm>
              <a:off x="5329291" y="4267118"/>
              <a:ext cx="803787" cy="535205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Close and Document Case</a:t>
              </a:r>
            </a:p>
          </p:txBody>
        </p:sp>
        <p:sp>
          <p:nvSpPr>
            <p:cNvPr id="34" name="Flowchart: Process 33">
              <a:extLst>
                <a:ext uri="{FF2B5EF4-FFF2-40B4-BE49-F238E27FC236}">
                  <a16:creationId xmlns:a16="http://schemas.microsoft.com/office/drawing/2014/main" id="{00F63042-115D-4F9C-A150-1AE79FBBAFF7}"/>
                </a:ext>
              </a:extLst>
            </p:cNvPr>
            <p:cNvSpPr/>
            <p:nvPr/>
          </p:nvSpPr>
          <p:spPr>
            <a:xfrm>
              <a:off x="1582981" y="8100969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Conduct Full Inquiry</a:t>
              </a:r>
            </a:p>
          </p:txBody>
        </p:sp>
        <p:sp>
          <p:nvSpPr>
            <p:cNvPr id="36" name="Flowchart: Process 35">
              <a:extLst>
                <a:ext uri="{FF2B5EF4-FFF2-40B4-BE49-F238E27FC236}">
                  <a16:creationId xmlns:a16="http://schemas.microsoft.com/office/drawing/2014/main" id="{D2777394-1A43-48A8-86B3-ECDD277841FC}"/>
                </a:ext>
              </a:extLst>
            </p:cNvPr>
            <p:cNvSpPr/>
            <p:nvPr/>
          </p:nvSpPr>
          <p:spPr>
            <a:xfrm>
              <a:off x="2596542" y="8699996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Assess Level of Concern / Risk</a:t>
              </a:r>
            </a:p>
          </p:txBody>
        </p:sp>
        <p:sp>
          <p:nvSpPr>
            <p:cNvPr id="44" name="Flowchart: Process 43">
              <a:extLst>
                <a:ext uri="{FF2B5EF4-FFF2-40B4-BE49-F238E27FC236}">
                  <a16:creationId xmlns:a16="http://schemas.microsoft.com/office/drawing/2014/main" id="{0FD5371A-B7A9-4D27-A9ED-00E5F8BDB3C0}"/>
                </a:ext>
              </a:extLst>
            </p:cNvPr>
            <p:cNvSpPr/>
            <p:nvPr/>
          </p:nvSpPr>
          <p:spPr>
            <a:xfrm>
              <a:off x="5285053" y="3331012"/>
              <a:ext cx="1025649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Re-entry / Safety planning, resilience plan (as required)</a:t>
              </a:r>
            </a:p>
          </p:txBody>
        </p:sp>
        <p:cxnSp>
          <p:nvCxnSpPr>
            <p:cNvPr id="46" name="Connector: Curved 45">
              <a:extLst>
                <a:ext uri="{FF2B5EF4-FFF2-40B4-BE49-F238E27FC236}">
                  <a16:creationId xmlns:a16="http://schemas.microsoft.com/office/drawing/2014/main" id="{628A2AD9-EC57-4E83-8A6D-BBA25E8B3C47}"/>
                </a:ext>
              </a:extLst>
            </p:cNvPr>
            <p:cNvCxnSpPr>
              <a:cxnSpLocks/>
              <a:stCxn id="3" idx="2"/>
              <a:endCxn id="5" idx="3"/>
            </p:cNvCxnSpPr>
            <p:nvPr/>
          </p:nvCxnSpPr>
          <p:spPr>
            <a:xfrm rot="5400000">
              <a:off x="2487540" y="1263868"/>
              <a:ext cx="393284" cy="210540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nector: Curved 46">
              <a:extLst>
                <a:ext uri="{FF2B5EF4-FFF2-40B4-BE49-F238E27FC236}">
                  <a16:creationId xmlns:a16="http://schemas.microsoft.com/office/drawing/2014/main" id="{20724BC0-929C-4730-9D0C-EA88565FDBD8}"/>
                </a:ext>
              </a:extLst>
            </p:cNvPr>
            <p:cNvCxnSpPr>
              <a:cxnSpLocks/>
              <a:stCxn id="4" idx="2"/>
              <a:endCxn id="5" idx="1"/>
            </p:cNvCxnSpPr>
            <p:nvPr/>
          </p:nvCxnSpPr>
          <p:spPr>
            <a:xfrm rot="16200000" flipH="1">
              <a:off x="1104239" y="1263604"/>
              <a:ext cx="393284" cy="211067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0526089B-E3D8-4703-8AB8-0C637B5AF2B3}"/>
                </a:ext>
              </a:extLst>
            </p:cNvPr>
            <p:cNvCxnSpPr>
              <a:cxnSpLocks/>
              <a:stCxn id="2" idx="2"/>
              <a:endCxn id="5" idx="0"/>
            </p:cNvCxnSpPr>
            <p:nvPr/>
          </p:nvCxnSpPr>
          <p:spPr>
            <a:xfrm>
              <a:off x="1992401" y="1172496"/>
              <a:ext cx="263" cy="19073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CBEA9FE6-7724-4061-BE3E-7807DDE5EC18}"/>
                </a:ext>
              </a:extLst>
            </p:cNvPr>
            <p:cNvCxnSpPr>
              <a:cxnSpLocks/>
              <a:stCxn id="5" idx="2"/>
              <a:endCxn id="13" idx="0"/>
            </p:cNvCxnSpPr>
            <p:nvPr/>
          </p:nvCxnSpPr>
          <p:spPr>
            <a:xfrm flipH="1">
              <a:off x="1992401" y="1768325"/>
              <a:ext cx="263" cy="191728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D899F0AF-A080-423F-8EE3-C53E274D5385}"/>
                </a:ext>
              </a:extLst>
            </p:cNvPr>
            <p:cNvCxnSpPr>
              <a:cxnSpLocks/>
              <a:stCxn id="13" idx="2"/>
              <a:endCxn id="14" idx="0"/>
            </p:cNvCxnSpPr>
            <p:nvPr/>
          </p:nvCxnSpPr>
          <p:spPr>
            <a:xfrm>
              <a:off x="1992401" y="2365144"/>
              <a:ext cx="264" cy="16469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Connector: Curved 57">
              <a:extLst>
                <a:ext uri="{FF2B5EF4-FFF2-40B4-BE49-F238E27FC236}">
                  <a16:creationId xmlns:a16="http://schemas.microsoft.com/office/drawing/2014/main" id="{E43F3782-8754-4780-80EB-B79182A6B7FC}"/>
                </a:ext>
              </a:extLst>
            </p:cNvPr>
            <p:cNvCxnSpPr>
              <a:cxnSpLocks/>
              <a:stCxn id="25" idx="0"/>
              <a:endCxn id="44" idx="1"/>
            </p:cNvCxnSpPr>
            <p:nvPr/>
          </p:nvCxnSpPr>
          <p:spPr>
            <a:xfrm rot="5400000" flipH="1" flipV="1">
              <a:off x="4267577" y="3159553"/>
              <a:ext cx="643470" cy="1391481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or: Curved 60">
              <a:extLst>
                <a:ext uri="{FF2B5EF4-FFF2-40B4-BE49-F238E27FC236}">
                  <a16:creationId xmlns:a16="http://schemas.microsoft.com/office/drawing/2014/main" id="{B0F15CFF-AC92-4580-A0F1-7AE76DDEAF8D}"/>
                </a:ext>
              </a:extLst>
            </p:cNvPr>
            <p:cNvCxnSpPr>
              <a:cxnSpLocks/>
              <a:stCxn id="25" idx="0"/>
              <a:endCxn id="27" idx="1"/>
            </p:cNvCxnSpPr>
            <p:nvPr/>
          </p:nvCxnSpPr>
          <p:spPr>
            <a:xfrm rot="5400000" flipH="1" flipV="1">
              <a:off x="4504000" y="3389246"/>
              <a:ext cx="177354" cy="1398210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Arrow Connector 63">
              <a:extLst>
                <a:ext uri="{FF2B5EF4-FFF2-40B4-BE49-F238E27FC236}">
                  <a16:creationId xmlns:a16="http://schemas.microsoft.com/office/drawing/2014/main" id="{36FFCC87-5B46-44A6-B970-A2FE788FDB28}"/>
                </a:ext>
              </a:extLst>
            </p:cNvPr>
            <p:cNvCxnSpPr>
              <a:cxnSpLocks/>
              <a:stCxn id="25" idx="3"/>
              <a:endCxn id="30" idx="2"/>
            </p:cNvCxnSpPr>
            <p:nvPr/>
          </p:nvCxnSpPr>
          <p:spPr>
            <a:xfrm>
              <a:off x="4479820" y="4530745"/>
              <a:ext cx="849471" cy="397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8AE475EB-D59D-49AB-A3AF-EE61904FB8A1}"/>
                </a:ext>
              </a:extLst>
            </p:cNvPr>
            <p:cNvCxnSpPr>
              <a:cxnSpLocks/>
              <a:stCxn id="23" idx="3"/>
              <a:endCxn id="25" idx="1"/>
            </p:cNvCxnSpPr>
            <p:nvPr/>
          </p:nvCxnSpPr>
          <p:spPr>
            <a:xfrm flipV="1">
              <a:off x="2688642" y="4530745"/>
              <a:ext cx="618681" cy="700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>
              <a:extLst>
                <a:ext uri="{FF2B5EF4-FFF2-40B4-BE49-F238E27FC236}">
                  <a16:creationId xmlns:a16="http://schemas.microsoft.com/office/drawing/2014/main" id="{A85E8720-4495-420A-A975-F91A28B376B9}"/>
                </a:ext>
              </a:extLst>
            </p:cNvPr>
            <p:cNvCxnSpPr>
              <a:cxnSpLocks/>
              <a:stCxn id="14" idx="2"/>
              <a:endCxn id="19" idx="0"/>
            </p:cNvCxnSpPr>
            <p:nvPr/>
          </p:nvCxnSpPr>
          <p:spPr>
            <a:xfrm flipH="1">
              <a:off x="1992401" y="3237269"/>
              <a:ext cx="264" cy="38148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EC6DFAB8-49F2-4462-9110-348A5A76BFCF}"/>
                </a:ext>
              </a:extLst>
            </p:cNvPr>
            <p:cNvCxnSpPr>
              <a:cxnSpLocks/>
              <a:stCxn id="19" idx="2"/>
              <a:endCxn id="23" idx="0"/>
            </p:cNvCxnSpPr>
            <p:nvPr/>
          </p:nvCxnSpPr>
          <p:spPr>
            <a:xfrm>
              <a:off x="1992401" y="4023844"/>
              <a:ext cx="504" cy="11781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13C96052-06B5-4823-A42F-E02ABF6F3137}"/>
                </a:ext>
              </a:extLst>
            </p:cNvPr>
            <p:cNvCxnSpPr>
              <a:cxnSpLocks/>
              <a:stCxn id="14" idx="1"/>
              <a:endCxn id="17" idx="3"/>
            </p:cNvCxnSpPr>
            <p:nvPr/>
          </p:nvCxnSpPr>
          <p:spPr>
            <a:xfrm flipH="1">
              <a:off x="1030873" y="2883552"/>
              <a:ext cx="375543" cy="28200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Arrow Connector 82">
              <a:extLst>
                <a:ext uri="{FF2B5EF4-FFF2-40B4-BE49-F238E27FC236}">
                  <a16:creationId xmlns:a16="http://schemas.microsoft.com/office/drawing/2014/main" id="{9DF58C4A-11AB-44A1-A35A-5A406CD28A2C}"/>
                </a:ext>
              </a:extLst>
            </p:cNvPr>
            <p:cNvCxnSpPr>
              <a:cxnSpLocks/>
              <a:stCxn id="102" idx="2"/>
              <a:endCxn id="34" idx="0"/>
            </p:cNvCxnSpPr>
            <p:nvPr/>
          </p:nvCxnSpPr>
          <p:spPr>
            <a:xfrm flipH="1">
              <a:off x="1977875" y="6126855"/>
              <a:ext cx="13109" cy="19741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Connector: Curved 85">
              <a:extLst>
                <a:ext uri="{FF2B5EF4-FFF2-40B4-BE49-F238E27FC236}">
                  <a16:creationId xmlns:a16="http://schemas.microsoft.com/office/drawing/2014/main" id="{6356BD73-3236-4CC6-94B8-1FC623C6498F}"/>
                </a:ext>
              </a:extLst>
            </p:cNvPr>
            <p:cNvCxnSpPr>
              <a:cxnSpLocks/>
              <a:stCxn id="44" idx="3"/>
              <a:endCxn id="30" idx="6"/>
            </p:cNvCxnSpPr>
            <p:nvPr/>
          </p:nvCxnSpPr>
          <p:spPr>
            <a:xfrm flipH="1">
              <a:off x="6133078" y="3533558"/>
              <a:ext cx="177624" cy="1001163"/>
            </a:xfrm>
            <a:prstGeom prst="curvedConnector3">
              <a:avLst>
                <a:gd name="adj1" fmla="val -21449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Connector: Curved 88">
              <a:extLst>
                <a:ext uri="{FF2B5EF4-FFF2-40B4-BE49-F238E27FC236}">
                  <a16:creationId xmlns:a16="http://schemas.microsoft.com/office/drawing/2014/main" id="{8EDF1842-42D4-46C9-8A9D-8DE1BD4039A0}"/>
                </a:ext>
              </a:extLst>
            </p:cNvPr>
            <p:cNvCxnSpPr>
              <a:cxnSpLocks/>
              <a:stCxn id="27" idx="3"/>
              <a:endCxn id="30" idx="6"/>
            </p:cNvCxnSpPr>
            <p:nvPr/>
          </p:nvCxnSpPr>
          <p:spPr>
            <a:xfrm flipH="1">
              <a:off x="6133078" y="3999674"/>
              <a:ext cx="184353" cy="535047"/>
            </a:xfrm>
            <a:prstGeom prst="curvedConnector3">
              <a:avLst>
                <a:gd name="adj1" fmla="val -12400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Arrow Connector 98">
              <a:extLst>
                <a:ext uri="{FF2B5EF4-FFF2-40B4-BE49-F238E27FC236}">
                  <a16:creationId xmlns:a16="http://schemas.microsoft.com/office/drawing/2014/main" id="{8E86E7CC-07E9-43E4-AEBF-C39C115C3292}"/>
                </a:ext>
              </a:extLst>
            </p:cNvPr>
            <p:cNvCxnSpPr>
              <a:cxnSpLocks/>
              <a:stCxn id="38" idx="0"/>
              <a:endCxn id="25" idx="2"/>
            </p:cNvCxnSpPr>
            <p:nvPr/>
          </p:nvCxnSpPr>
          <p:spPr>
            <a:xfrm flipV="1">
              <a:off x="3893572" y="4884462"/>
              <a:ext cx="0" cy="36551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Flowchart: Process 102">
              <a:extLst>
                <a:ext uri="{FF2B5EF4-FFF2-40B4-BE49-F238E27FC236}">
                  <a16:creationId xmlns:a16="http://schemas.microsoft.com/office/drawing/2014/main" id="{AF0BFC77-E8AE-405C-9556-3D855280DA27}"/>
                </a:ext>
              </a:extLst>
            </p:cNvPr>
            <p:cNvSpPr/>
            <p:nvPr/>
          </p:nvSpPr>
          <p:spPr>
            <a:xfrm>
              <a:off x="5942910" y="8693126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Individualized Management Plan</a:t>
              </a:r>
            </a:p>
          </p:txBody>
        </p:sp>
        <p:sp>
          <p:nvSpPr>
            <p:cNvPr id="134" name="Flowchart: Process 133">
              <a:extLst>
                <a:ext uri="{FF2B5EF4-FFF2-40B4-BE49-F238E27FC236}">
                  <a16:creationId xmlns:a16="http://schemas.microsoft.com/office/drawing/2014/main" id="{93A33B77-DF11-4B1B-8DBD-EAEDD2BBF0FF}"/>
                </a:ext>
              </a:extLst>
            </p:cNvPr>
            <p:cNvSpPr/>
            <p:nvPr/>
          </p:nvSpPr>
          <p:spPr>
            <a:xfrm>
              <a:off x="5936181" y="10180749"/>
              <a:ext cx="789788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Monitor the Plan</a:t>
              </a:r>
            </a:p>
          </p:txBody>
        </p:sp>
        <p:cxnSp>
          <p:nvCxnSpPr>
            <p:cNvPr id="135" name="Straight Arrow Connector 134">
              <a:extLst>
                <a:ext uri="{FF2B5EF4-FFF2-40B4-BE49-F238E27FC236}">
                  <a16:creationId xmlns:a16="http://schemas.microsoft.com/office/drawing/2014/main" id="{BF9E7C7A-C941-4517-A278-4593D15B9188}"/>
                </a:ext>
              </a:extLst>
            </p:cNvPr>
            <p:cNvCxnSpPr>
              <a:cxnSpLocks/>
              <a:stCxn id="103" idx="2"/>
              <a:endCxn id="134" idx="0"/>
            </p:cNvCxnSpPr>
            <p:nvPr/>
          </p:nvCxnSpPr>
          <p:spPr>
            <a:xfrm flipH="1">
              <a:off x="6331075" y="9098217"/>
              <a:ext cx="6729" cy="10825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>
              <a:extLst>
                <a:ext uri="{FF2B5EF4-FFF2-40B4-BE49-F238E27FC236}">
                  <a16:creationId xmlns:a16="http://schemas.microsoft.com/office/drawing/2014/main" id="{B589D21E-57F6-4A5C-BB5E-C9CD3EFFACCE}"/>
                </a:ext>
              </a:extLst>
            </p:cNvPr>
            <p:cNvCxnSpPr>
              <a:cxnSpLocks/>
              <a:stCxn id="38" idx="3"/>
              <a:endCxn id="103" idx="1"/>
            </p:cNvCxnSpPr>
            <p:nvPr/>
          </p:nvCxnSpPr>
          <p:spPr>
            <a:xfrm>
              <a:off x="4479820" y="8893336"/>
              <a:ext cx="1463090" cy="233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Connector: Elbow 149">
              <a:extLst>
                <a:ext uri="{FF2B5EF4-FFF2-40B4-BE49-F238E27FC236}">
                  <a16:creationId xmlns:a16="http://schemas.microsoft.com/office/drawing/2014/main" id="{3BAF659C-59AE-4A97-A7A2-2CE8912B7D57}"/>
                </a:ext>
              </a:extLst>
            </p:cNvPr>
            <p:cNvCxnSpPr>
              <a:cxnSpLocks/>
              <a:stCxn id="134" idx="1"/>
              <a:endCxn id="23" idx="1"/>
            </p:cNvCxnSpPr>
            <p:nvPr/>
          </p:nvCxnSpPr>
          <p:spPr>
            <a:xfrm rot="10800000">
              <a:off x="1297167" y="4537755"/>
              <a:ext cx="4639014" cy="5845541"/>
            </a:xfrm>
            <a:prstGeom prst="bentConnector3">
              <a:avLst>
                <a:gd name="adj1" fmla="val 118206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9" name="Flowchart: Decision 158">
              <a:extLst>
                <a:ext uri="{FF2B5EF4-FFF2-40B4-BE49-F238E27FC236}">
                  <a16:creationId xmlns:a16="http://schemas.microsoft.com/office/drawing/2014/main" id="{857C6147-9C63-4C76-B572-D22C6B362AD6}"/>
                </a:ext>
              </a:extLst>
            </p:cNvPr>
            <p:cNvSpPr/>
            <p:nvPr/>
          </p:nvSpPr>
          <p:spPr>
            <a:xfrm>
              <a:off x="4579058" y="8539619"/>
              <a:ext cx="1172497" cy="70743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Imminent / Direct  Threat?</a:t>
              </a:r>
            </a:p>
          </p:txBody>
        </p:sp>
        <p:sp>
          <p:nvSpPr>
            <p:cNvPr id="166" name="Flowchart: Alternate Process 165">
              <a:extLst>
                <a:ext uri="{FF2B5EF4-FFF2-40B4-BE49-F238E27FC236}">
                  <a16:creationId xmlns:a16="http://schemas.microsoft.com/office/drawing/2014/main" id="{153B878F-BD14-40F5-9C43-B2523E7BF88B}"/>
                </a:ext>
              </a:extLst>
            </p:cNvPr>
            <p:cNvSpPr/>
            <p:nvPr/>
          </p:nvSpPr>
          <p:spPr>
            <a:xfrm>
              <a:off x="5363132" y="7849919"/>
              <a:ext cx="789040" cy="464575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Alert Security / Law Enforcement</a:t>
              </a:r>
            </a:p>
          </p:txBody>
        </p:sp>
        <p:sp>
          <p:nvSpPr>
            <p:cNvPr id="168" name="Flowchart: Alternate Process 167">
              <a:extLst>
                <a:ext uri="{FF2B5EF4-FFF2-40B4-BE49-F238E27FC236}">
                  <a16:creationId xmlns:a16="http://schemas.microsoft.com/office/drawing/2014/main" id="{CCB0A49C-7018-4E7D-8902-C9854C4F4F83}"/>
                </a:ext>
              </a:extLst>
            </p:cNvPr>
            <p:cNvSpPr/>
            <p:nvPr/>
          </p:nvSpPr>
          <p:spPr>
            <a:xfrm>
              <a:off x="5341014" y="7337468"/>
              <a:ext cx="833275" cy="464575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Alert caregivers (student’s / target’s), CPS, etc as necessary</a:t>
              </a:r>
            </a:p>
          </p:txBody>
        </p:sp>
        <p:cxnSp>
          <p:nvCxnSpPr>
            <p:cNvPr id="169" name="Connector: Curved 168">
              <a:extLst>
                <a:ext uri="{FF2B5EF4-FFF2-40B4-BE49-F238E27FC236}">
                  <a16:creationId xmlns:a16="http://schemas.microsoft.com/office/drawing/2014/main" id="{3200B910-5D31-46B7-89DE-D0FC12FBD82C}"/>
                </a:ext>
              </a:extLst>
            </p:cNvPr>
            <p:cNvCxnSpPr>
              <a:cxnSpLocks/>
              <a:stCxn id="168" idx="3"/>
              <a:endCxn id="103" idx="0"/>
            </p:cNvCxnSpPr>
            <p:nvPr/>
          </p:nvCxnSpPr>
          <p:spPr>
            <a:xfrm>
              <a:off x="6174289" y="7569756"/>
              <a:ext cx="163515" cy="1123370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Connector: Curved 169">
              <a:extLst>
                <a:ext uri="{FF2B5EF4-FFF2-40B4-BE49-F238E27FC236}">
                  <a16:creationId xmlns:a16="http://schemas.microsoft.com/office/drawing/2014/main" id="{E5E3F929-1A31-44AA-8B84-91150D8BAEB1}"/>
                </a:ext>
              </a:extLst>
            </p:cNvPr>
            <p:cNvCxnSpPr>
              <a:cxnSpLocks/>
              <a:stCxn id="166" idx="3"/>
              <a:endCxn id="103" idx="0"/>
            </p:cNvCxnSpPr>
            <p:nvPr/>
          </p:nvCxnSpPr>
          <p:spPr>
            <a:xfrm>
              <a:off x="6152172" y="8082207"/>
              <a:ext cx="185632" cy="610919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ctor: Curved 177">
              <a:extLst>
                <a:ext uri="{FF2B5EF4-FFF2-40B4-BE49-F238E27FC236}">
                  <a16:creationId xmlns:a16="http://schemas.microsoft.com/office/drawing/2014/main" id="{5A51514B-B71E-4A1F-9AA5-9A013F655E69}"/>
                </a:ext>
              </a:extLst>
            </p:cNvPr>
            <p:cNvCxnSpPr>
              <a:cxnSpLocks/>
              <a:stCxn id="159" idx="0"/>
              <a:endCxn id="166" idx="1"/>
            </p:cNvCxnSpPr>
            <p:nvPr/>
          </p:nvCxnSpPr>
          <p:spPr>
            <a:xfrm rot="5400000" flipH="1" flipV="1">
              <a:off x="5035513" y="8212001"/>
              <a:ext cx="457412" cy="197825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Connector: Curved 180">
              <a:extLst>
                <a:ext uri="{FF2B5EF4-FFF2-40B4-BE49-F238E27FC236}">
                  <a16:creationId xmlns:a16="http://schemas.microsoft.com/office/drawing/2014/main" id="{9C927787-9E96-45AA-916C-54EBC2A4DD1C}"/>
                </a:ext>
              </a:extLst>
            </p:cNvPr>
            <p:cNvCxnSpPr>
              <a:cxnSpLocks/>
              <a:stCxn id="159" idx="0"/>
              <a:endCxn id="168" idx="1"/>
            </p:cNvCxnSpPr>
            <p:nvPr/>
          </p:nvCxnSpPr>
          <p:spPr>
            <a:xfrm rot="5400000" flipH="1" flipV="1">
              <a:off x="4768229" y="7966835"/>
              <a:ext cx="969863" cy="175707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Connector: Curved 186">
              <a:extLst>
                <a:ext uri="{FF2B5EF4-FFF2-40B4-BE49-F238E27FC236}">
                  <a16:creationId xmlns:a16="http://schemas.microsoft.com/office/drawing/2014/main" id="{F1FB0ED7-EAB3-4D78-80BE-7EB88AAB73DC}"/>
                </a:ext>
              </a:extLst>
            </p:cNvPr>
            <p:cNvCxnSpPr>
              <a:cxnSpLocks/>
              <a:endCxn id="19" idx="1"/>
            </p:cNvCxnSpPr>
            <p:nvPr/>
          </p:nvCxnSpPr>
          <p:spPr>
            <a:xfrm>
              <a:off x="172790" y="2914235"/>
              <a:ext cx="1424717" cy="907064"/>
            </a:xfrm>
            <a:prstGeom prst="curvedConnector3">
              <a:avLst>
                <a:gd name="adj1" fmla="val -1701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9A803E75-558E-45F9-8A47-F16ED6E9BE40}"/>
                </a:ext>
              </a:extLst>
            </p:cNvPr>
            <p:cNvSpPr txBox="1"/>
            <p:nvPr/>
          </p:nvSpPr>
          <p:spPr>
            <a:xfrm>
              <a:off x="965526" y="2773718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YES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90EB72CA-83C8-4AC6-BF2F-E5F6E744FDDA}"/>
                </a:ext>
              </a:extLst>
            </p:cNvPr>
            <p:cNvSpPr txBox="1"/>
            <p:nvPr/>
          </p:nvSpPr>
          <p:spPr>
            <a:xfrm>
              <a:off x="1901898" y="3254721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NO</a:t>
              </a:r>
            </a:p>
          </p:txBody>
        </p:sp>
        <p:sp>
          <p:nvSpPr>
            <p:cNvPr id="197" name="TextBox 196">
              <a:extLst>
                <a:ext uri="{FF2B5EF4-FFF2-40B4-BE49-F238E27FC236}">
                  <a16:creationId xmlns:a16="http://schemas.microsoft.com/office/drawing/2014/main" id="{667706A6-4DF8-47B3-B8B5-7D8AF26E144C}"/>
                </a:ext>
              </a:extLst>
            </p:cNvPr>
            <p:cNvSpPr txBox="1"/>
            <p:nvPr/>
          </p:nvSpPr>
          <p:spPr>
            <a:xfrm>
              <a:off x="2522027" y="4537295"/>
              <a:ext cx="1201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i="1" dirty="0">
                  <a:solidFill>
                    <a:srgbClr val="00B050"/>
                  </a:solidFill>
                </a:rPr>
                <a:t>NO; TRANSIENT THREAT</a:t>
              </a:r>
            </a:p>
          </p:txBody>
        </p:sp>
        <p:sp>
          <p:nvSpPr>
            <p:cNvPr id="199" name="TextBox 198">
              <a:extLst>
                <a:ext uri="{FF2B5EF4-FFF2-40B4-BE49-F238E27FC236}">
                  <a16:creationId xmlns:a16="http://schemas.microsoft.com/office/drawing/2014/main" id="{A50FD6B3-584F-431F-8AF1-1547ADD0B97E}"/>
                </a:ext>
              </a:extLst>
            </p:cNvPr>
            <p:cNvSpPr txBox="1"/>
            <p:nvPr/>
          </p:nvSpPr>
          <p:spPr>
            <a:xfrm>
              <a:off x="4893896" y="4336795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NO</a:t>
              </a:r>
            </a:p>
          </p:txBody>
        </p: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403305BE-991B-4656-AEFD-3C9F785FADC1}"/>
                </a:ext>
              </a:extLst>
            </p:cNvPr>
            <p:cNvSpPr txBox="1"/>
            <p:nvPr/>
          </p:nvSpPr>
          <p:spPr>
            <a:xfrm>
              <a:off x="4693474" y="3668496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YES</a:t>
              </a:r>
            </a:p>
          </p:txBody>
        </p:sp>
        <p:sp>
          <p:nvSpPr>
            <p:cNvPr id="205" name="TextBox 204">
              <a:extLst>
                <a:ext uri="{FF2B5EF4-FFF2-40B4-BE49-F238E27FC236}">
                  <a16:creationId xmlns:a16="http://schemas.microsoft.com/office/drawing/2014/main" id="{05BFBB75-5D0A-45D2-B55F-0BF2EEF188FB}"/>
                </a:ext>
              </a:extLst>
            </p:cNvPr>
            <p:cNvSpPr txBox="1"/>
            <p:nvPr/>
          </p:nvSpPr>
          <p:spPr>
            <a:xfrm>
              <a:off x="4300673" y="8902542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YES</a:t>
              </a:r>
            </a:p>
          </p:txBody>
        </p:sp>
        <p:sp>
          <p:nvSpPr>
            <p:cNvPr id="207" name="TextBox 206">
              <a:extLst>
                <a:ext uri="{FF2B5EF4-FFF2-40B4-BE49-F238E27FC236}">
                  <a16:creationId xmlns:a16="http://schemas.microsoft.com/office/drawing/2014/main" id="{E0405DEC-78B7-4520-B99F-8ECD9AA7DB40}"/>
                </a:ext>
              </a:extLst>
            </p:cNvPr>
            <p:cNvSpPr txBox="1"/>
            <p:nvPr/>
          </p:nvSpPr>
          <p:spPr>
            <a:xfrm>
              <a:off x="4850674" y="8180403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YES</a:t>
              </a:r>
            </a:p>
          </p:txBody>
        </p:sp>
        <p:sp>
          <p:nvSpPr>
            <p:cNvPr id="209" name="TextBox 208">
              <a:extLst>
                <a:ext uri="{FF2B5EF4-FFF2-40B4-BE49-F238E27FC236}">
                  <a16:creationId xmlns:a16="http://schemas.microsoft.com/office/drawing/2014/main" id="{6631CF1A-9F6C-4A7E-8773-6A8AC8EB2E79}"/>
                </a:ext>
              </a:extLst>
            </p:cNvPr>
            <p:cNvSpPr txBox="1"/>
            <p:nvPr/>
          </p:nvSpPr>
          <p:spPr>
            <a:xfrm>
              <a:off x="5613688" y="8920327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NO</a:t>
              </a:r>
            </a:p>
          </p:txBody>
        </p:sp>
        <p:sp>
          <p:nvSpPr>
            <p:cNvPr id="211" name="TextBox 210">
              <a:extLst>
                <a:ext uri="{FF2B5EF4-FFF2-40B4-BE49-F238E27FC236}">
                  <a16:creationId xmlns:a16="http://schemas.microsoft.com/office/drawing/2014/main" id="{9C2F5063-FA7B-4EDE-8F94-95451D13C0DC}"/>
                </a:ext>
              </a:extLst>
            </p:cNvPr>
            <p:cNvSpPr txBox="1"/>
            <p:nvPr/>
          </p:nvSpPr>
          <p:spPr>
            <a:xfrm>
              <a:off x="3496383" y="8174874"/>
              <a:ext cx="3911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000" b="1" i="1" dirty="0"/>
                <a:t>NO</a:t>
              </a:r>
            </a:p>
          </p:txBody>
        </p:sp>
        <p:sp>
          <p:nvSpPr>
            <p:cNvPr id="213" name="TextBox 212">
              <a:extLst>
                <a:ext uri="{FF2B5EF4-FFF2-40B4-BE49-F238E27FC236}">
                  <a16:creationId xmlns:a16="http://schemas.microsoft.com/office/drawing/2014/main" id="{B8C329F5-A432-499F-8DAE-155D777924E6}"/>
                </a:ext>
              </a:extLst>
            </p:cNvPr>
            <p:cNvSpPr txBox="1"/>
            <p:nvPr/>
          </p:nvSpPr>
          <p:spPr>
            <a:xfrm>
              <a:off x="2290108" y="5256585"/>
              <a:ext cx="15514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900" b="1" i="1" dirty="0"/>
                <a:t>YES = STUDENT POSES RISK TO </a:t>
              </a:r>
              <a:r>
                <a:rPr lang="en-GB" sz="900" b="1" i="1" u="sng" dirty="0"/>
                <a:t>BOTH SELF AND OTHERS</a:t>
              </a:r>
            </a:p>
          </p:txBody>
        </p:sp>
        <p:pic>
          <p:nvPicPr>
            <p:cNvPr id="219" name="Picture 218">
              <a:extLst>
                <a:ext uri="{FF2B5EF4-FFF2-40B4-BE49-F238E27FC236}">
                  <a16:creationId xmlns:a16="http://schemas.microsoft.com/office/drawing/2014/main" id="{27592F78-CC52-4659-8EE6-7DF4C7834826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 bwMode="auto">
            <a:xfrm>
              <a:off x="3604015" y="1165853"/>
              <a:ext cx="2640973" cy="89599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A1CAD21-0876-4A7D-81AC-BF198847D4C0}"/>
                </a:ext>
              </a:extLst>
            </p:cNvPr>
            <p:cNvSpPr txBox="1"/>
            <p:nvPr/>
          </p:nvSpPr>
          <p:spPr>
            <a:xfrm>
              <a:off x="163165" y="1909465"/>
              <a:ext cx="112093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700" b="1" i="1" dirty="0"/>
                <a:t>Protect Target(s) and Student (where imminent threat to self) and Contain Threat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2935B40-1D94-4E66-BCC1-44649DC8A269}"/>
                </a:ext>
              </a:extLst>
            </p:cNvPr>
            <p:cNvSpPr txBox="1"/>
            <p:nvPr/>
          </p:nvSpPr>
          <p:spPr>
            <a:xfrm>
              <a:off x="4462042" y="7798450"/>
              <a:ext cx="872244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700" b="1" i="1" dirty="0"/>
                <a:t>Protect Target(s) and Contain Threat</a:t>
              </a:r>
            </a:p>
          </p:txBody>
        </p:sp>
        <p:cxnSp>
          <p:nvCxnSpPr>
            <p:cNvPr id="33" name="Connector: Elbow 32">
              <a:extLst>
                <a:ext uri="{FF2B5EF4-FFF2-40B4-BE49-F238E27FC236}">
                  <a16:creationId xmlns:a16="http://schemas.microsoft.com/office/drawing/2014/main" id="{4B3571C3-D0D0-4BA6-9A83-DE30A9240D8A}"/>
                </a:ext>
              </a:extLst>
            </p:cNvPr>
            <p:cNvCxnSpPr>
              <a:stCxn id="34" idx="2"/>
              <a:endCxn id="36" idx="1"/>
            </p:cNvCxnSpPr>
            <p:nvPr/>
          </p:nvCxnSpPr>
          <p:spPr>
            <a:xfrm rot="16200000" flipH="1">
              <a:off x="2088967" y="8394967"/>
              <a:ext cx="396482" cy="618667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401707F5-0FAA-4093-A3F3-E077FD51098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264219" y="10374636"/>
              <a:ext cx="67196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>
              <a:extLst>
                <a:ext uri="{FF2B5EF4-FFF2-40B4-BE49-F238E27FC236}">
                  <a16:creationId xmlns:a16="http://schemas.microsoft.com/office/drawing/2014/main" id="{7C4D11A7-BF98-4D2E-9537-62081D23BACE}"/>
                </a:ext>
              </a:extLst>
            </p:cNvPr>
            <p:cNvCxnSpPr>
              <a:cxnSpLocks/>
              <a:stCxn id="14" idx="1"/>
              <a:endCxn id="15" idx="3"/>
            </p:cNvCxnSpPr>
            <p:nvPr/>
          </p:nvCxnSpPr>
          <p:spPr>
            <a:xfrm flipH="1" flipV="1">
              <a:off x="1029817" y="2681948"/>
              <a:ext cx="376599" cy="20160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Arrow Connector 93">
              <a:extLst>
                <a:ext uri="{FF2B5EF4-FFF2-40B4-BE49-F238E27FC236}">
                  <a16:creationId xmlns:a16="http://schemas.microsoft.com/office/drawing/2014/main" id="{40258966-BB46-47AD-B768-BC4CAB826A7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83412" y="10374636"/>
              <a:ext cx="67196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D6DB5ADF-BA68-4140-A404-F32BBFB15D5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765" y="8042885"/>
              <a:ext cx="0" cy="73947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5CBF18A3-029E-4A80-89E4-B7153A16090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209373" y="10374635"/>
              <a:ext cx="671962" cy="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9F0B4C3-EEDE-407C-B6AE-3B47B7F6B5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0697" y="2573655"/>
              <a:ext cx="15834" cy="72771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D2DBF905-35F4-4B85-AC91-462A4B1DAAAA}"/>
                </a:ext>
              </a:extLst>
            </p:cNvPr>
            <p:cNvSpPr txBox="1"/>
            <p:nvPr/>
          </p:nvSpPr>
          <p:spPr>
            <a:xfrm>
              <a:off x="840136" y="4905023"/>
              <a:ext cx="12018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900" b="1" i="1" dirty="0">
                  <a:solidFill>
                    <a:srgbClr val="C00000"/>
                  </a:solidFill>
                </a:rPr>
                <a:t>YES; SUBSTANTIVE THREAT</a:t>
              </a:r>
            </a:p>
          </p:txBody>
        </p:sp>
        <p:sp>
          <p:nvSpPr>
            <p:cNvPr id="102" name="Flowchart: Decision 101">
              <a:extLst>
                <a:ext uri="{FF2B5EF4-FFF2-40B4-BE49-F238E27FC236}">
                  <a16:creationId xmlns:a16="http://schemas.microsoft.com/office/drawing/2014/main" id="{411CE71E-FE71-4059-B6D6-058C28997069}"/>
                </a:ext>
              </a:extLst>
            </p:cNvPr>
            <p:cNvSpPr/>
            <p:nvPr/>
          </p:nvSpPr>
          <p:spPr>
            <a:xfrm>
              <a:off x="1404735" y="5419421"/>
              <a:ext cx="1172497" cy="70743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Potential Risk for Suicide?</a:t>
              </a:r>
            </a:p>
          </p:txBody>
        </p: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6A9E4219-2E99-42A8-84E5-A79BD7947137}"/>
                </a:ext>
              </a:extLst>
            </p:cNvPr>
            <p:cNvCxnSpPr>
              <a:cxnSpLocks/>
              <a:stCxn id="23" idx="2"/>
              <a:endCxn id="102" idx="0"/>
            </p:cNvCxnSpPr>
            <p:nvPr/>
          </p:nvCxnSpPr>
          <p:spPr>
            <a:xfrm flipH="1">
              <a:off x="1990984" y="4933852"/>
              <a:ext cx="1921" cy="48556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0B617FA3-6685-410E-BEE0-A987F07D8AB6}"/>
                </a:ext>
              </a:extLst>
            </p:cNvPr>
            <p:cNvSpPr txBox="1"/>
            <p:nvPr/>
          </p:nvSpPr>
          <p:spPr>
            <a:xfrm>
              <a:off x="1000742" y="6101746"/>
              <a:ext cx="984706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900" b="1" i="1" dirty="0"/>
                <a:t>NO = STUDENT POSES RISK TO OTHERS</a:t>
              </a:r>
            </a:p>
          </p:txBody>
        </p:sp>
        <p:sp>
          <p:nvSpPr>
            <p:cNvPr id="107" name="Flowchart: Process 106">
              <a:extLst>
                <a:ext uri="{FF2B5EF4-FFF2-40B4-BE49-F238E27FC236}">
                  <a16:creationId xmlns:a16="http://schemas.microsoft.com/office/drawing/2014/main" id="{879518D6-7060-4B55-9F52-AB25FBF6C4F8}"/>
                </a:ext>
              </a:extLst>
            </p:cNvPr>
            <p:cNvSpPr/>
            <p:nvPr/>
          </p:nvSpPr>
          <p:spPr>
            <a:xfrm>
              <a:off x="2796258" y="5595917"/>
              <a:ext cx="1025649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Refer To Act 71 pathway / Crisis Response Team</a:t>
              </a:r>
            </a:p>
          </p:txBody>
        </p:sp>
        <p:cxnSp>
          <p:nvCxnSpPr>
            <p:cNvPr id="108" name="Connector: Curved 107">
              <a:extLst>
                <a:ext uri="{FF2B5EF4-FFF2-40B4-BE49-F238E27FC236}">
                  <a16:creationId xmlns:a16="http://schemas.microsoft.com/office/drawing/2014/main" id="{59C9BCDF-6465-4FA2-A158-F2ECE59EE011}"/>
                </a:ext>
              </a:extLst>
            </p:cNvPr>
            <p:cNvCxnSpPr>
              <a:cxnSpLocks/>
              <a:stCxn id="102" idx="3"/>
              <a:endCxn id="107" idx="1"/>
            </p:cNvCxnSpPr>
            <p:nvPr/>
          </p:nvCxnSpPr>
          <p:spPr>
            <a:xfrm>
              <a:off x="2577232" y="5773138"/>
              <a:ext cx="219026" cy="25325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ctor: Curved 108">
              <a:extLst>
                <a:ext uri="{FF2B5EF4-FFF2-40B4-BE49-F238E27FC236}">
                  <a16:creationId xmlns:a16="http://schemas.microsoft.com/office/drawing/2014/main" id="{F7BC63E6-85DD-441E-83D7-2314E942C36E}"/>
                </a:ext>
              </a:extLst>
            </p:cNvPr>
            <p:cNvCxnSpPr>
              <a:cxnSpLocks/>
              <a:stCxn id="102" idx="3"/>
              <a:endCxn id="34" idx="0"/>
            </p:cNvCxnSpPr>
            <p:nvPr/>
          </p:nvCxnSpPr>
          <p:spPr>
            <a:xfrm flipH="1">
              <a:off x="1977875" y="5773138"/>
              <a:ext cx="599357" cy="2327831"/>
            </a:xfrm>
            <a:prstGeom prst="curvedConnector4">
              <a:avLst>
                <a:gd name="adj1" fmla="val -38141"/>
                <a:gd name="adj2" fmla="val 57598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Flowchart: Alternate Process 39">
              <a:extLst>
                <a:ext uri="{FF2B5EF4-FFF2-40B4-BE49-F238E27FC236}">
                  <a16:creationId xmlns:a16="http://schemas.microsoft.com/office/drawing/2014/main" id="{4541CA02-C84C-4446-AAAB-EA93F494C96F}"/>
                </a:ext>
              </a:extLst>
            </p:cNvPr>
            <p:cNvSpPr/>
            <p:nvPr/>
          </p:nvSpPr>
          <p:spPr>
            <a:xfrm>
              <a:off x="626806" y="7356551"/>
              <a:ext cx="2706329" cy="600881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b="1" dirty="0">
                  <a:solidFill>
                    <a:schemeClr val="tx1"/>
                  </a:solidFill>
                </a:rPr>
                <a:t>Protect and notify intended target(s)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b="1" dirty="0">
                  <a:solidFill>
                    <a:schemeClr val="tx1"/>
                  </a:solidFill>
                </a:rPr>
                <a:t>Supervise student until caregiver assumes control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b="1" dirty="0">
                  <a:solidFill>
                    <a:schemeClr val="tx1"/>
                  </a:solidFill>
                </a:rPr>
                <a:t>Notify full Team - mobilize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GB" sz="700" b="1" dirty="0">
                  <a:solidFill>
                    <a:schemeClr val="tx1"/>
                  </a:solidFill>
                </a:rPr>
                <a:t>Concurrent notifications as required by School Board policy</a:t>
              </a:r>
            </a:p>
          </p:txBody>
        </p:sp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EE880900-DCCC-43CA-B452-4BCF3DDF9102}"/>
                </a:ext>
              </a:extLst>
            </p:cNvPr>
            <p:cNvSpPr txBox="1"/>
            <p:nvPr/>
          </p:nvSpPr>
          <p:spPr>
            <a:xfrm>
              <a:off x="2797048" y="5975875"/>
              <a:ext cx="107622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700" b="1" i="1" dirty="0"/>
                <a:t>Suicide Risk Assessment and interventions</a:t>
              </a:r>
            </a:p>
          </p:txBody>
        </p:sp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A275FE2E-41E4-4AF5-A85F-3354574E6CD9}"/>
                </a:ext>
              </a:extLst>
            </p:cNvPr>
            <p:cNvSpPr txBox="1"/>
            <p:nvPr/>
          </p:nvSpPr>
          <p:spPr>
            <a:xfrm>
              <a:off x="2377698" y="6377761"/>
              <a:ext cx="1308639" cy="78996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spcBef>
                  <a:spcPts val="200"/>
                </a:spcBef>
                <a:spcAft>
                  <a:spcPts val="200"/>
                </a:spcAft>
              </a:pPr>
              <a:r>
                <a:rPr lang="en-GB" sz="700" b="1" i="1" u="sng" dirty="0"/>
                <a:t>MUST</a:t>
              </a:r>
              <a:r>
                <a:rPr lang="en-GB" sz="700" b="1" i="1" dirty="0"/>
                <a:t> concurrently remain on Threat Assessment pathway</a:t>
              </a:r>
            </a:p>
            <a:p>
              <a:pPr>
                <a:spcBef>
                  <a:spcPts val="200"/>
                </a:spcBef>
                <a:spcAft>
                  <a:spcPts val="200"/>
                </a:spcAft>
              </a:pPr>
              <a:r>
                <a:rPr lang="en-GB" sz="700" b="1" i="1" dirty="0"/>
                <a:t>Requires coordination between Act 71 / Crisis Response Team and the Threat Assessment Team</a:t>
              </a:r>
            </a:p>
          </p:txBody>
        </p:sp>
        <p:sp>
          <p:nvSpPr>
            <p:cNvPr id="215" name="TextBox 214">
              <a:extLst>
                <a:ext uri="{FF2B5EF4-FFF2-40B4-BE49-F238E27FC236}">
                  <a16:creationId xmlns:a16="http://schemas.microsoft.com/office/drawing/2014/main" id="{FBC2C061-EEC5-464F-B7C8-0A57AC3A09B6}"/>
                </a:ext>
              </a:extLst>
            </p:cNvPr>
            <p:cNvSpPr txBox="1"/>
            <p:nvPr/>
          </p:nvSpPr>
          <p:spPr>
            <a:xfrm>
              <a:off x="5173769" y="2884460"/>
              <a:ext cx="1341331" cy="415498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GB" sz="700" b="1" i="1" dirty="0"/>
                <a:t>Track outcomes of referrals / supports. Re-initiate Triage if required</a:t>
              </a:r>
            </a:p>
          </p:txBody>
        </p:sp>
        <p:pic>
          <p:nvPicPr>
            <p:cNvPr id="130" name="Graphic 129" descr="Arrow circle with solid fill">
              <a:extLst>
                <a:ext uri="{FF2B5EF4-FFF2-40B4-BE49-F238E27FC236}">
                  <a16:creationId xmlns:a16="http://schemas.microsoft.com/office/drawing/2014/main" id="{E2ECBE51-0EA8-4114-A079-FAA1BED6E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387827">
              <a:off x="3257304" y="8964593"/>
              <a:ext cx="1205792" cy="1205792"/>
            </a:xfrm>
            <a:prstGeom prst="rect">
              <a:avLst/>
            </a:prstGeom>
          </p:spPr>
        </p:pic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8E2F03DE-4A14-45FA-B019-EE8874E83EC9}"/>
                </a:ext>
              </a:extLst>
            </p:cNvPr>
            <p:cNvSpPr txBox="1"/>
            <p:nvPr/>
          </p:nvSpPr>
          <p:spPr>
            <a:xfrm>
              <a:off x="1419359" y="9462127"/>
              <a:ext cx="2568638" cy="33855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800" b="1" i="1" dirty="0"/>
                <a:t>Continuing Coordination with Act 71 / Crisis Response Team as required</a:t>
              </a:r>
            </a:p>
          </p:txBody>
        </p:sp>
        <p:sp>
          <p:nvSpPr>
            <p:cNvPr id="38" name="Flowchart: Decision 37">
              <a:extLst>
                <a:ext uri="{FF2B5EF4-FFF2-40B4-BE49-F238E27FC236}">
                  <a16:creationId xmlns:a16="http://schemas.microsoft.com/office/drawing/2014/main" id="{CB4576AC-ADF1-4A7D-9EF2-73A73DDCA845}"/>
                </a:ext>
              </a:extLst>
            </p:cNvPr>
            <p:cNvSpPr/>
            <p:nvPr/>
          </p:nvSpPr>
          <p:spPr>
            <a:xfrm>
              <a:off x="3307323" y="8539619"/>
              <a:ext cx="1172497" cy="707434"/>
            </a:xfrm>
            <a:prstGeom prst="flowChartDecision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STEP Concerns?</a:t>
              </a:r>
            </a:p>
          </p:txBody>
        </p:sp>
        <p:sp>
          <p:nvSpPr>
            <p:cNvPr id="132" name="TextBox 131">
              <a:extLst>
                <a:ext uri="{FF2B5EF4-FFF2-40B4-BE49-F238E27FC236}">
                  <a16:creationId xmlns:a16="http://schemas.microsoft.com/office/drawing/2014/main" id="{1EEB26E1-6636-4D99-BE74-CAA63EAFB1FE}"/>
                </a:ext>
              </a:extLst>
            </p:cNvPr>
            <p:cNvSpPr txBox="1"/>
            <p:nvPr/>
          </p:nvSpPr>
          <p:spPr>
            <a:xfrm>
              <a:off x="2060906" y="9200702"/>
              <a:ext cx="14263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700" b="1" i="1" dirty="0"/>
                <a:t>Warning signs or risk factors for suicide subsequently identified  </a:t>
              </a:r>
            </a:p>
          </p:txBody>
        </p:sp>
        <p:sp>
          <p:nvSpPr>
            <p:cNvPr id="137" name="Flowchart: Process 136">
              <a:extLst>
                <a:ext uri="{FF2B5EF4-FFF2-40B4-BE49-F238E27FC236}">
                  <a16:creationId xmlns:a16="http://schemas.microsoft.com/office/drawing/2014/main" id="{D91778AA-B5B0-4F25-8CEB-AA96E137FEBE}"/>
                </a:ext>
              </a:extLst>
            </p:cNvPr>
            <p:cNvSpPr/>
            <p:nvPr/>
          </p:nvSpPr>
          <p:spPr>
            <a:xfrm>
              <a:off x="3424837" y="3120600"/>
              <a:ext cx="1025649" cy="405091"/>
            </a:xfrm>
            <a:prstGeom prst="flowChartProcess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Refer to Act 71 Team / Crisis Response Team</a:t>
              </a:r>
            </a:p>
          </p:txBody>
        </p:sp>
        <p:sp>
          <p:nvSpPr>
            <p:cNvPr id="138" name="Flowchart: Connector 137">
              <a:extLst>
                <a:ext uri="{FF2B5EF4-FFF2-40B4-BE49-F238E27FC236}">
                  <a16:creationId xmlns:a16="http://schemas.microsoft.com/office/drawing/2014/main" id="{4291F616-91BF-43B0-B844-6EF9E0DD8A67}"/>
                </a:ext>
              </a:extLst>
            </p:cNvPr>
            <p:cNvSpPr/>
            <p:nvPr/>
          </p:nvSpPr>
          <p:spPr>
            <a:xfrm>
              <a:off x="3519686" y="2603671"/>
              <a:ext cx="803787" cy="476101"/>
            </a:xfrm>
            <a:prstGeom prst="flowChartConnector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700" b="1" dirty="0">
                  <a:solidFill>
                    <a:schemeClr val="tx1"/>
                  </a:solidFill>
                </a:rPr>
                <a:t>Close and Document Case</a:t>
              </a:r>
            </a:p>
          </p:txBody>
        </p:sp>
        <p:cxnSp>
          <p:nvCxnSpPr>
            <p:cNvPr id="139" name="Connector: Curved 138">
              <a:extLst>
                <a:ext uri="{FF2B5EF4-FFF2-40B4-BE49-F238E27FC236}">
                  <a16:creationId xmlns:a16="http://schemas.microsoft.com/office/drawing/2014/main" id="{8BE5A04B-274D-4BF0-8CBB-BF8DD72C484E}"/>
                </a:ext>
              </a:extLst>
            </p:cNvPr>
            <p:cNvCxnSpPr>
              <a:cxnSpLocks/>
              <a:stCxn id="23" idx="3"/>
              <a:endCxn id="138" idx="2"/>
            </p:cNvCxnSpPr>
            <p:nvPr/>
          </p:nvCxnSpPr>
          <p:spPr>
            <a:xfrm flipV="1">
              <a:off x="2688642" y="2841722"/>
              <a:ext cx="831044" cy="1696032"/>
            </a:xfrm>
            <a:prstGeom prst="curved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Connector: Curved 139">
              <a:extLst>
                <a:ext uri="{FF2B5EF4-FFF2-40B4-BE49-F238E27FC236}">
                  <a16:creationId xmlns:a16="http://schemas.microsoft.com/office/drawing/2014/main" id="{896AA655-E17C-4995-AC51-BD7D634B501F}"/>
                </a:ext>
              </a:extLst>
            </p:cNvPr>
            <p:cNvCxnSpPr>
              <a:cxnSpLocks/>
              <a:endCxn id="137" idx="1"/>
            </p:cNvCxnSpPr>
            <p:nvPr/>
          </p:nvCxnSpPr>
          <p:spPr>
            <a:xfrm rot="5400000" flipH="1" flipV="1">
              <a:off x="2995624" y="3468602"/>
              <a:ext cx="574668" cy="283757"/>
            </a:xfrm>
            <a:prstGeom prst="curvedConnector2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84890AA4-7FE2-4D85-ACFC-35122DC956E2}"/>
                </a:ext>
              </a:extLst>
            </p:cNvPr>
            <p:cNvSpPr txBox="1"/>
            <p:nvPr/>
          </p:nvSpPr>
          <p:spPr>
            <a:xfrm>
              <a:off x="2406992" y="3813411"/>
              <a:ext cx="131164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900" b="1" i="1" dirty="0">
                  <a:solidFill>
                    <a:srgbClr val="0070C0"/>
                  </a:solidFill>
                </a:rPr>
                <a:t>YES; THREAT TO SELF </a:t>
              </a:r>
              <a:r>
                <a:rPr lang="en-GB" sz="900" b="1" i="1" u="sng" dirty="0">
                  <a:solidFill>
                    <a:srgbClr val="0070C0"/>
                  </a:solidFill>
                </a:rPr>
                <a:t>BUT NOT TO OTHERS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9176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3208544-e844-4185-90a9-c1ecbfe4416d" xsi:nil="true"/>
    <lcf76f155ced4ddcb4097134ff3c332f xmlns="7c177d46-cf65-4df9-830c-f2702a46ac7d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6B9F8C9A956D443ABB49D37B482759E" ma:contentTypeVersion="11" ma:contentTypeDescription="Create a new document." ma:contentTypeScope="" ma:versionID="21546a69ad0a3201c4712f7657e2d68e">
  <xsd:schema xmlns:xsd="http://www.w3.org/2001/XMLSchema" xmlns:xs="http://www.w3.org/2001/XMLSchema" xmlns:p="http://schemas.microsoft.com/office/2006/metadata/properties" xmlns:ns2="7c177d46-cf65-4df9-830c-f2702a46ac7d" xmlns:ns3="d3208544-e844-4185-90a9-c1ecbfe4416d" targetNamespace="http://schemas.microsoft.com/office/2006/metadata/properties" ma:root="true" ma:fieldsID="28581fc66d5e3f606f26740252a06105" ns2:_="" ns3:_="">
    <xsd:import namespace="7c177d46-cf65-4df9-830c-f2702a46ac7d"/>
    <xsd:import namespace="d3208544-e844-4185-90a9-c1ecbfe4416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177d46-cf65-4df9-830c-f2702a46ac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23380fc7-fa52-4f73-84dd-cd41989e36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208544-e844-4185-90a9-c1ecbfe4416d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b579713-f885-45bb-a02d-3a7025abd6d1}" ma:internalName="TaxCatchAll" ma:showField="CatchAllData" ma:web="d3208544-e844-4185-90a9-c1ecbfe441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9CA909-076A-484E-AB9D-DEA810E643E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B65895-AA37-461C-8C2B-B276C5255CEA}">
  <ds:schemaRefs>
    <ds:schemaRef ds:uri="http://schemas.microsoft.com/office/2006/metadata/properties"/>
    <ds:schemaRef ds:uri="http://schemas.microsoft.com/office/infopath/2007/PartnerControls"/>
    <ds:schemaRef ds:uri="48fdde7d-b351-4a17-8181-178d5c0c714c"/>
    <ds:schemaRef ds:uri="ca8ed6de-a921-4f0a-92b9-5825e6f7f053"/>
  </ds:schemaRefs>
</ds:datastoreItem>
</file>

<file path=customXml/itemProps3.xml><?xml version="1.0" encoding="utf-8"?>
<ds:datastoreItem xmlns:ds="http://schemas.openxmlformats.org/officeDocument/2006/customXml" ds:itemID="{EE5348BC-0CFF-48FC-913A-A280340F9D7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3565</TotalTime>
  <Words>316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Mallett</dc:creator>
  <cp:lastModifiedBy>Simon Mallett</cp:lastModifiedBy>
  <cp:revision>41</cp:revision>
  <dcterms:created xsi:type="dcterms:W3CDTF">2020-11-11T17:42:35Z</dcterms:created>
  <dcterms:modified xsi:type="dcterms:W3CDTF">2022-07-22T08:12:58Z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0x010100A6B9F8C9A956D443ABB49D37B482759E</vt:lpwstr>
  </property>
  <property fmtid="{D5CDD505-2E9C-101B-9397-08002B2CF9AE}" pid="3" name="Order">
    <vt:r8>1362600</vt:r8>
  </property>
  <property fmtid="{D5CDD505-2E9C-101B-9397-08002B2CF9AE}" pid="4" name="MediaServiceImageTags">
    <vt:lpwstr/>
  </property>
</Properties>
</file>