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08"/>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358" r:id="rId42"/>
    <p:sldId id="293" r:id="rId43"/>
    <p:sldId id="294" r:id="rId44"/>
    <p:sldId id="295" r:id="rId45"/>
    <p:sldId id="296" r:id="rId46"/>
    <p:sldId id="297" r:id="rId47"/>
    <p:sldId id="298" r:id="rId48"/>
    <p:sldId id="359" r:id="rId49"/>
    <p:sldId id="299" r:id="rId50"/>
    <p:sldId id="300" r:id="rId51"/>
    <p:sldId id="301" r:id="rId52"/>
    <p:sldId id="302"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Lst>
  <p:sldSz cx="12192000" cy="6858000"/>
  <p:notesSz cx="7010400" cy="9296400"/>
  <p:embeddedFontLst>
    <p:embeddedFont>
      <p:font typeface="Corbel" panose="020B0503020204020204" pitchFamily="34" charset="0"/>
      <p:regular r:id="rId109"/>
      <p:bold r:id="rId110"/>
      <p:italic r:id="rId111"/>
      <p:boldItalic r:id="rId1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17" roundtripDataSignature="AMtx7mg0qE/s3fP1afs4lpIC23sveEqQM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C81728-C425-450C-91BC-56DF32ED1139}" v="588" dt="2025-05-16T11:19:09.492"/>
  </p1510:revLst>
</p1510:revInfo>
</file>

<file path=ppt/tableStyles.xml><?xml version="1.0" encoding="utf-8"?>
<a:tblStyleLst xmlns:a="http://schemas.openxmlformats.org/drawingml/2006/main" def="{E308D679-05D7-4D48-8E99-5F1E63857B5B}">
  <a:tblStyle styleId="{E308D679-05D7-4D48-8E99-5F1E63857B5B}"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93" autoAdjust="0"/>
    <p:restoredTop sz="87651" autoAdjust="0"/>
  </p:normalViewPr>
  <p:slideViewPr>
    <p:cSldViewPr snapToGrid="0">
      <p:cViewPr varScale="1">
        <p:scale>
          <a:sx n="97" d="100"/>
          <a:sy n="97" d="100"/>
        </p:scale>
        <p:origin x="64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customschemas.google.com/relationships/presentationmetadata" Target="metadata"/><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font" Target="fonts/font4.fntdata"/><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microsoft.com/office/2015/10/relationships/revisionInfo" Target="revisionInfo.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8" Type="http://schemas.openxmlformats.org/officeDocument/2006/relationships/presProps" Target="pres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notesMaster" Target="notesMasters/notesMaster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9"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1.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font" Target="fonts/font2.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font" Target="fonts/font3.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 Mallett" userId="7cd154d7-3ffe-4408-8d2a-840839e508d3" providerId="ADAL" clId="{025B5766-7677-476D-BFCF-80A5CEAF01C3}"/>
    <pc:docChg chg="modSld">
      <pc:chgData name="Simon Mallett" userId="7cd154d7-3ffe-4408-8d2a-840839e508d3" providerId="ADAL" clId="{025B5766-7677-476D-BFCF-80A5CEAF01C3}" dt="2022-12-03T15:31:19.744" v="155" actId="1035"/>
      <pc:docMkLst>
        <pc:docMk/>
      </pc:docMkLst>
      <pc:sldChg chg="modSp mod">
        <pc:chgData name="Simon Mallett" userId="7cd154d7-3ffe-4408-8d2a-840839e508d3" providerId="ADAL" clId="{025B5766-7677-476D-BFCF-80A5CEAF01C3}" dt="2022-12-03T15:31:19.744" v="155" actId="1035"/>
        <pc:sldMkLst>
          <pc:docMk/>
          <pc:sldMk cId="1927307091" sldId="358"/>
        </pc:sldMkLst>
      </pc:sldChg>
    </pc:docChg>
  </pc:docChgLst>
  <pc:docChgLst>
    <pc:chgData name="Simon Mallett" userId="7cd154d7-3ffe-4408-8d2a-840839e508d3" providerId="ADAL" clId="{AAFA806A-E5A5-4DF1-8D65-E19E5AEC8FF8}"/>
    <pc:docChg chg="custSel modSld">
      <pc:chgData name="Simon Mallett" userId="7cd154d7-3ffe-4408-8d2a-840839e508d3" providerId="ADAL" clId="{AAFA806A-E5A5-4DF1-8D65-E19E5AEC8FF8}" dt="2023-12-14T15:12:45.207" v="3"/>
      <pc:docMkLst>
        <pc:docMk/>
      </pc:docMkLst>
      <pc:sldChg chg="modSp mod">
        <pc:chgData name="Simon Mallett" userId="7cd154d7-3ffe-4408-8d2a-840839e508d3" providerId="ADAL" clId="{AAFA806A-E5A5-4DF1-8D65-E19E5AEC8FF8}" dt="2023-12-14T15:12:45.207" v="3"/>
        <pc:sldMkLst>
          <pc:docMk/>
          <pc:sldMk cId="0" sldId="282"/>
        </pc:sldMkLst>
      </pc:sldChg>
    </pc:docChg>
  </pc:docChgLst>
  <pc:docChgLst>
    <pc:chgData name="Simon Mallett" userId="b33ec561-b997-4b40-9807-2de450eb6fb4" providerId="ADAL" clId="{60C81728-C425-450C-91BC-56DF32ED1139}"/>
    <pc:docChg chg="undo custSel addSld delSld modSld">
      <pc:chgData name="Simon Mallett" userId="b33ec561-b997-4b40-9807-2de450eb6fb4" providerId="ADAL" clId="{60C81728-C425-450C-91BC-56DF32ED1139}" dt="2025-05-16T11:20:20.744" v="629" actId="478"/>
      <pc:docMkLst>
        <pc:docMk/>
      </pc:docMkLst>
      <pc:sldChg chg="addSp delSp modSp mod">
        <pc:chgData name="Simon Mallett" userId="b33ec561-b997-4b40-9807-2de450eb6fb4" providerId="ADAL" clId="{60C81728-C425-450C-91BC-56DF32ED1139}" dt="2025-05-16T11:20:20.744" v="629" actId="478"/>
        <pc:sldMkLst>
          <pc:docMk/>
          <pc:sldMk cId="0" sldId="256"/>
        </pc:sldMkLst>
        <pc:spChg chg="add del mod">
          <ac:chgData name="Simon Mallett" userId="b33ec561-b997-4b40-9807-2de450eb6fb4" providerId="ADAL" clId="{60C81728-C425-450C-91BC-56DF32ED1139}" dt="2025-05-16T11:20:20.744" v="629" actId="478"/>
          <ac:spMkLst>
            <pc:docMk/>
            <pc:sldMk cId="0" sldId="256"/>
            <ac:spMk id="2" creationId="{5220E26C-DD33-7510-B59B-1E0AEBE7B0B9}"/>
          </ac:spMkLst>
        </pc:spChg>
        <pc:spChg chg="mod">
          <ac:chgData name="Simon Mallett" userId="b33ec561-b997-4b40-9807-2de450eb6fb4" providerId="ADAL" clId="{60C81728-C425-450C-91BC-56DF32ED1139}" dt="2025-05-16T10:22:05.051" v="0" actId="14100"/>
          <ac:spMkLst>
            <pc:docMk/>
            <pc:sldMk cId="0" sldId="256"/>
            <ac:spMk id="104" creationId="{00000000-0000-0000-0000-000000000000}"/>
          </ac:spMkLst>
        </pc:spChg>
      </pc:sldChg>
      <pc:sldChg chg="modSp mod">
        <pc:chgData name="Simon Mallett" userId="b33ec561-b997-4b40-9807-2de450eb6fb4" providerId="ADAL" clId="{60C81728-C425-450C-91BC-56DF32ED1139}" dt="2025-05-16T10:30:27.635" v="12" actId="20577"/>
        <pc:sldMkLst>
          <pc:docMk/>
          <pc:sldMk cId="0" sldId="265"/>
        </pc:sldMkLst>
        <pc:graphicFrameChg chg="modGraphic">
          <ac:chgData name="Simon Mallett" userId="b33ec561-b997-4b40-9807-2de450eb6fb4" providerId="ADAL" clId="{60C81728-C425-450C-91BC-56DF32ED1139}" dt="2025-05-16T10:30:27.635" v="12" actId="20577"/>
          <ac:graphicFrameMkLst>
            <pc:docMk/>
            <pc:sldMk cId="0" sldId="265"/>
            <ac:graphicFrameMk id="202" creationId="{00000000-0000-0000-0000-000000000000}"/>
          </ac:graphicFrameMkLst>
        </pc:graphicFrameChg>
      </pc:sldChg>
      <pc:sldChg chg="modSp modAnim">
        <pc:chgData name="Simon Mallett" userId="b33ec561-b997-4b40-9807-2de450eb6fb4" providerId="ADAL" clId="{60C81728-C425-450C-91BC-56DF32ED1139}" dt="2025-05-16T10:34:10.512" v="83" actId="20577"/>
        <pc:sldMkLst>
          <pc:docMk/>
          <pc:sldMk cId="0" sldId="268"/>
        </pc:sldMkLst>
        <pc:spChg chg="mod">
          <ac:chgData name="Simon Mallett" userId="b33ec561-b997-4b40-9807-2de450eb6fb4" providerId="ADAL" clId="{60C81728-C425-450C-91BC-56DF32ED1139}" dt="2025-05-16T10:34:10.512" v="83" actId="20577"/>
          <ac:spMkLst>
            <pc:docMk/>
            <pc:sldMk cId="0" sldId="268"/>
            <ac:spMk id="231" creationId="{00000000-0000-0000-0000-000000000000}"/>
          </ac:spMkLst>
        </pc:spChg>
      </pc:sldChg>
      <pc:sldChg chg="modSp mod modAnim">
        <pc:chgData name="Simon Mallett" userId="b33ec561-b997-4b40-9807-2de450eb6fb4" providerId="ADAL" clId="{60C81728-C425-450C-91BC-56DF32ED1139}" dt="2025-05-16T10:44:04.709" v="177" actId="1076"/>
        <pc:sldMkLst>
          <pc:docMk/>
          <pc:sldMk cId="0" sldId="273"/>
        </pc:sldMkLst>
        <pc:spChg chg="mod">
          <ac:chgData name="Simon Mallett" userId="b33ec561-b997-4b40-9807-2de450eb6fb4" providerId="ADAL" clId="{60C81728-C425-450C-91BC-56DF32ED1139}" dt="2025-05-16T10:43:59.698" v="176" actId="14100"/>
          <ac:spMkLst>
            <pc:docMk/>
            <pc:sldMk cId="0" sldId="273"/>
            <ac:spMk id="273" creationId="{00000000-0000-0000-0000-000000000000}"/>
          </ac:spMkLst>
        </pc:spChg>
        <pc:picChg chg="mod">
          <ac:chgData name="Simon Mallett" userId="b33ec561-b997-4b40-9807-2de450eb6fb4" providerId="ADAL" clId="{60C81728-C425-450C-91BC-56DF32ED1139}" dt="2025-05-16T10:44:04.709" v="177" actId="1076"/>
          <ac:picMkLst>
            <pc:docMk/>
            <pc:sldMk cId="0" sldId="273"/>
            <ac:picMk id="274" creationId="{00000000-0000-0000-0000-000000000000}"/>
          </ac:picMkLst>
        </pc:picChg>
      </pc:sldChg>
      <pc:sldChg chg="modSp mod">
        <pc:chgData name="Simon Mallett" userId="b33ec561-b997-4b40-9807-2de450eb6fb4" providerId="ADAL" clId="{60C81728-C425-450C-91BC-56DF32ED1139}" dt="2025-05-16T10:49:55.833" v="181" actId="115"/>
        <pc:sldMkLst>
          <pc:docMk/>
          <pc:sldMk cId="0" sldId="276"/>
        </pc:sldMkLst>
        <pc:spChg chg="mod">
          <ac:chgData name="Simon Mallett" userId="b33ec561-b997-4b40-9807-2de450eb6fb4" providerId="ADAL" clId="{60C81728-C425-450C-91BC-56DF32ED1139}" dt="2025-05-16T10:49:55.833" v="181" actId="115"/>
          <ac:spMkLst>
            <pc:docMk/>
            <pc:sldMk cId="0" sldId="276"/>
            <ac:spMk id="300" creationId="{00000000-0000-0000-0000-000000000000}"/>
          </ac:spMkLst>
        </pc:spChg>
      </pc:sldChg>
      <pc:sldChg chg="modSp mod modNotesTx">
        <pc:chgData name="Simon Mallett" userId="b33ec561-b997-4b40-9807-2de450eb6fb4" providerId="ADAL" clId="{60C81728-C425-450C-91BC-56DF32ED1139}" dt="2025-05-16T10:55:09.445" v="189" actId="1076"/>
        <pc:sldMkLst>
          <pc:docMk/>
          <pc:sldMk cId="0" sldId="282"/>
        </pc:sldMkLst>
        <pc:graphicFrameChg chg="modGraphic">
          <ac:chgData name="Simon Mallett" userId="b33ec561-b997-4b40-9807-2de450eb6fb4" providerId="ADAL" clId="{60C81728-C425-450C-91BC-56DF32ED1139}" dt="2025-05-16T10:54:46.747" v="188" actId="20577"/>
          <ac:graphicFrameMkLst>
            <pc:docMk/>
            <pc:sldMk cId="0" sldId="282"/>
            <ac:graphicFrameMk id="360" creationId="{00000000-0000-0000-0000-000000000000}"/>
          </ac:graphicFrameMkLst>
        </pc:graphicFrameChg>
        <pc:picChg chg="mod">
          <ac:chgData name="Simon Mallett" userId="b33ec561-b997-4b40-9807-2de450eb6fb4" providerId="ADAL" clId="{60C81728-C425-450C-91BC-56DF32ED1139}" dt="2025-05-16T10:55:09.445" v="189" actId="1076"/>
          <ac:picMkLst>
            <pc:docMk/>
            <pc:sldMk cId="0" sldId="282"/>
            <ac:picMk id="361" creationId="{00000000-0000-0000-0000-000000000000}"/>
          </ac:picMkLst>
        </pc:picChg>
      </pc:sldChg>
      <pc:sldChg chg="del">
        <pc:chgData name="Simon Mallett" userId="b33ec561-b997-4b40-9807-2de450eb6fb4" providerId="ADAL" clId="{60C81728-C425-450C-91BC-56DF32ED1139}" dt="2025-05-16T11:08:59.931" v="621" actId="47"/>
        <pc:sldMkLst>
          <pc:docMk/>
          <pc:sldMk cId="0" sldId="303"/>
        </pc:sldMkLst>
      </pc:sldChg>
      <pc:sldChg chg="delSp mod delAnim">
        <pc:chgData name="Simon Mallett" userId="b33ec561-b997-4b40-9807-2de450eb6fb4" providerId="ADAL" clId="{60C81728-C425-450C-91BC-56DF32ED1139}" dt="2025-05-16T11:16:20.379" v="623" actId="478"/>
        <pc:sldMkLst>
          <pc:docMk/>
          <pc:sldMk cId="0" sldId="348"/>
        </pc:sldMkLst>
        <pc:graphicFrameChg chg="del">
          <ac:chgData name="Simon Mallett" userId="b33ec561-b997-4b40-9807-2de450eb6fb4" providerId="ADAL" clId="{60C81728-C425-450C-91BC-56DF32ED1139}" dt="2025-05-16T11:16:18.500" v="622" actId="478"/>
          <ac:graphicFrameMkLst>
            <pc:docMk/>
            <pc:sldMk cId="0" sldId="348"/>
            <ac:graphicFrameMk id="1060" creationId="{00000000-0000-0000-0000-000000000000}"/>
          </ac:graphicFrameMkLst>
        </pc:graphicFrameChg>
        <pc:picChg chg="del">
          <ac:chgData name="Simon Mallett" userId="b33ec561-b997-4b40-9807-2de450eb6fb4" providerId="ADAL" clId="{60C81728-C425-450C-91BC-56DF32ED1139}" dt="2025-05-16T11:16:20.379" v="623" actId="478"/>
          <ac:picMkLst>
            <pc:docMk/>
            <pc:sldMk cId="0" sldId="348"/>
            <ac:picMk id="1061" creationId="{00000000-0000-0000-0000-000000000000}"/>
          </ac:picMkLst>
        </pc:picChg>
      </pc:sldChg>
      <pc:sldChg chg="addSp modSp add del mod modAnim">
        <pc:chgData name="Simon Mallett" userId="b33ec561-b997-4b40-9807-2de450eb6fb4" providerId="ADAL" clId="{60C81728-C425-450C-91BC-56DF32ED1139}" dt="2025-05-16T11:08:56.261" v="620" actId="47"/>
        <pc:sldMkLst>
          <pc:docMk/>
          <pc:sldMk cId="1095408410" sldId="359"/>
        </pc:sldMkLst>
        <pc:spChg chg="add mod">
          <ac:chgData name="Simon Mallett" userId="b33ec561-b997-4b40-9807-2de450eb6fb4" providerId="ADAL" clId="{60C81728-C425-450C-91BC-56DF32ED1139}" dt="2025-05-16T11:04:48.188" v="618" actId="1076"/>
          <ac:spMkLst>
            <pc:docMk/>
            <pc:sldMk cId="1095408410" sldId="359"/>
            <ac:spMk id="2" creationId="{58D90968-D096-521B-849C-001FFC559923}"/>
          </ac:spMkLst>
        </pc:spChg>
        <pc:spChg chg="add mod">
          <ac:chgData name="Simon Mallett" userId="b33ec561-b997-4b40-9807-2de450eb6fb4" providerId="ADAL" clId="{60C81728-C425-450C-91BC-56DF32ED1139}" dt="2025-05-16T11:04:43.699" v="617" actId="1036"/>
          <ac:spMkLst>
            <pc:docMk/>
            <pc:sldMk cId="1095408410" sldId="359"/>
            <ac:spMk id="3" creationId="{736C2719-5CF8-B308-DAD4-87CFD38C5B1E}"/>
          </ac:spMkLst>
        </pc:spChg>
        <pc:spChg chg="mod">
          <ac:chgData name="Simon Mallett" userId="b33ec561-b997-4b40-9807-2de450eb6fb4" providerId="ADAL" clId="{60C81728-C425-450C-91BC-56DF32ED1139}" dt="2025-05-16T11:01:56.608" v="341" actId="20577"/>
          <ac:spMkLst>
            <pc:docMk/>
            <pc:sldMk cId="1095408410" sldId="359"/>
            <ac:spMk id="560" creationId="{FCA9E91A-5E6D-1776-C1C4-C0BA86CC9C61}"/>
          </ac:spMkLst>
        </pc:spChg>
      </pc:sldChg>
    </pc:docChg>
  </pc:docChgLst>
  <pc:docChgLst>
    <pc:chgData name="Simon Mallett" userId="7cd154d7-3ffe-4408-8d2a-840839e508d3" providerId="ADAL" clId="{1902F52A-4C91-451E-8663-ADAEAC7F86A8}"/>
    <pc:docChg chg="modSld">
      <pc:chgData name="Simon Mallett" userId="7cd154d7-3ffe-4408-8d2a-840839e508d3" providerId="ADAL" clId="{1902F52A-4C91-451E-8663-ADAEAC7F86A8}" dt="2023-07-24T14:34:32.504" v="1" actId="1076"/>
      <pc:docMkLst>
        <pc:docMk/>
      </pc:docMkLst>
      <pc:sldChg chg="modSp mod">
        <pc:chgData name="Simon Mallett" userId="7cd154d7-3ffe-4408-8d2a-840839e508d3" providerId="ADAL" clId="{1902F52A-4C91-451E-8663-ADAEAC7F86A8}" dt="2023-07-24T14:34:32.504" v="1" actId="1076"/>
        <pc:sldMkLst>
          <pc:docMk/>
          <pc:sldMk cId="0" sldId="35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p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90" name="Google Shape;90;p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1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97" name="Google Shape;197;p1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p9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0" name="Google Shape;1110;p9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11" name="Google Shape;1111;p9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p10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18" name="Google Shape;1118;p10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19" name="Google Shape;1119;p10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Calibri"/>
                <a:ea typeface="Calibri"/>
                <a:cs typeface="Calibri"/>
                <a:sym typeface="Calibri"/>
              </a:rPr>
              <a:t>101</a:t>
            </a:fld>
            <a:endParaRPr sz="1200">
              <a:solidFill>
                <a:schemeClr val="dk1"/>
              </a:solidFill>
              <a:latin typeface="Calibri"/>
              <a:ea typeface="Calibri"/>
              <a:cs typeface="Calibri"/>
              <a:sym typeface="Calibri"/>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p10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32" name="Google Shape;1132;p10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p10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39" name="Google Shape;1139;p10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09" name="Google Shape;209;p1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1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19" name="Google Shape;219;p1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27" name="Google Shape;227;p1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35" name="Google Shape;235;p1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1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43" name="Google Shape;243;p1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1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51" name="Google Shape;251;p1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59" name="Google Shape;259;p1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1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69" name="Google Shape;269;p1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7" name="Google Shape;277;p1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78" name="Google Shape;278;p1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Calibri"/>
                <a:ea typeface="Calibri"/>
                <a:cs typeface="Calibri"/>
                <a:sym typeface="Calibri"/>
              </a:rPr>
              <a:t>19</a:t>
            </a:fld>
            <a:endParaRP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9" name="Google Shape;109;p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2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87" name="Google Shape;287;p2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2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97" name="Google Shape;297;p2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2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06" name="Google Shape;306;p2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2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16" name="Google Shape;316;p2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2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28" name="Google Shape;328;p2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2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36" name="Google Shape;336;p2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2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2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44" name="Google Shape;344;p2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2" name="Google Shape;352;p2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GB" sz="2400" b="1" dirty="0">
                <a:solidFill>
                  <a:srgbClr val="FF0000"/>
                </a:solidFill>
                <a:effectLst/>
                <a:highlight>
                  <a:srgbClr val="FFFF00"/>
                </a:highlight>
                <a:latin typeface="Corbel" panose="020B0503020204020204" pitchFamily="34" charset="0"/>
                <a:ea typeface="Times New Roman" panose="02020603050405020304" pitchFamily="18" charset="0"/>
                <a:cs typeface="Times New Roman" panose="02020603050405020304" pitchFamily="18" charset="0"/>
              </a:rPr>
              <a:t>Navigate to the Video titled PBS After Newtown | The Path to Violence in the Additional in-Module Online Video Resources section of the webpage.</a:t>
            </a:r>
            <a:endParaRPr sz="2400" b="1" dirty="0">
              <a:solidFill>
                <a:srgbClr val="FF0000"/>
              </a:solidFill>
              <a:highlight>
                <a:srgbClr val="FFFF00"/>
              </a:highlight>
            </a:endParaRPr>
          </a:p>
        </p:txBody>
      </p:sp>
      <p:sp>
        <p:nvSpPr>
          <p:cNvPr id="353" name="Google Shape;353;p2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Calibri"/>
                <a:ea typeface="Calibri"/>
                <a:cs typeface="Calibri"/>
                <a:sym typeface="Calibri"/>
              </a:rPr>
              <a:t>27</a:t>
            </a:fld>
            <a:endParaRPr sz="120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2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67" name="Google Shape;367;p2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2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77" name="Google Shape;377;p2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8" name="Google Shape;118;p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3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3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96" name="Google Shape;396;p3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3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3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05" name="Google Shape;405;p3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3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p3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15" name="Google Shape;415;p3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3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3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23" name="Google Shape;423;p3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3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31" name="Google Shape;431;p3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3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p3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42" name="Google Shape;442;p3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3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p3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61" name="Google Shape;461;p3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3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69" name="Google Shape;469;p3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3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69" name="Google Shape;469;p3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38</a:t>
            </a:fld>
            <a:endParaRPr/>
          </a:p>
        </p:txBody>
      </p:sp>
    </p:spTree>
    <p:extLst>
      <p:ext uri="{BB962C8B-B14F-4D97-AF65-F5344CB8AC3E}">
        <p14:creationId xmlns:p14="http://schemas.microsoft.com/office/powerpoint/2010/main" val="26372779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3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77" name="Google Shape;477;p3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6" name="Google Shape;126;p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3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3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89" name="Google Shape;489;p3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4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07" name="Google Shape;507;p4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08" name="Google Shape;508;p4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Calibri"/>
                <a:ea typeface="Calibri"/>
                <a:cs typeface="Calibri"/>
                <a:sym typeface="Calibri"/>
              </a:rPr>
              <a:t>41</a:t>
            </a:fld>
            <a:endParaRPr sz="1200">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4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6" name="Google Shape;516;p4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17" name="Google Shape;517;p4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4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p4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36" name="Google Shape;536;p4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4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p4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46" name="Google Shape;546;p4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a:extLst>
            <a:ext uri="{FF2B5EF4-FFF2-40B4-BE49-F238E27FC236}">
              <a16:creationId xmlns:a16="http://schemas.microsoft.com/office/drawing/2014/main" id="{0FE27DD5-F174-1473-C330-8143B668CE04}"/>
            </a:ext>
          </a:extLst>
        </p:cNvPr>
        <p:cNvGrpSpPr/>
        <p:nvPr/>
      </p:nvGrpSpPr>
      <p:grpSpPr>
        <a:xfrm>
          <a:off x="0" y="0"/>
          <a:ext cx="0" cy="0"/>
          <a:chOff x="0" y="0"/>
          <a:chExt cx="0" cy="0"/>
        </a:xfrm>
      </p:grpSpPr>
      <p:sp>
        <p:nvSpPr>
          <p:cNvPr id="554" name="Google Shape;554;p45:notes">
            <a:extLst>
              <a:ext uri="{FF2B5EF4-FFF2-40B4-BE49-F238E27FC236}">
                <a16:creationId xmlns:a16="http://schemas.microsoft.com/office/drawing/2014/main" id="{FC1EDFCB-3DD9-B825-FEF0-24062523F748}"/>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5" name="Google Shape;555;p45:notes">
            <a:extLst>
              <a:ext uri="{FF2B5EF4-FFF2-40B4-BE49-F238E27FC236}">
                <a16:creationId xmlns:a16="http://schemas.microsoft.com/office/drawing/2014/main" id="{40B9497F-7831-E4B8-FC40-C1D5A40491BB}"/>
              </a:ext>
            </a:extLst>
          </p:cNvPr>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56" name="Google Shape;556;p45:notes">
            <a:extLst>
              <a:ext uri="{FF2B5EF4-FFF2-40B4-BE49-F238E27FC236}">
                <a16:creationId xmlns:a16="http://schemas.microsoft.com/office/drawing/2014/main" id="{45DBBC74-7BDC-96EF-A0E4-0B33CE830F39}"/>
              </a:ext>
            </a:extLst>
          </p:cNvPr>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45</a:t>
            </a:fld>
            <a:endParaRPr/>
          </a:p>
        </p:txBody>
      </p:sp>
    </p:spTree>
    <p:extLst>
      <p:ext uri="{BB962C8B-B14F-4D97-AF65-F5344CB8AC3E}">
        <p14:creationId xmlns:p14="http://schemas.microsoft.com/office/powerpoint/2010/main" val="14425506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4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5" name="Google Shape;555;p4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56" name="Google Shape;556;p4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4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3" name="Google Shape;563;p4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64" name="Google Shape;564;p4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4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5" name="Google Shape;575;p4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76" name="Google Shape;576;p4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4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p4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84" name="Google Shape;584;p4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7" name="Google Shape;137;p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4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00" name="Google Shape;600;p4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GB" sz="1800" b="1">
                <a:solidFill>
                  <a:srgbClr val="FF0000"/>
                </a:solidFill>
              </a:rPr>
              <a:t>Click on the Pictures to play the videos</a:t>
            </a:r>
            <a:endParaRPr/>
          </a:p>
        </p:txBody>
      </p:sp>
      <p:sp>
        <p:nvSpPr>
          <p:cNvPr id="601" name="Google Shape;601;p4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Calibri"/>
                <a:ea typeface="Calibri"/>
                <a:cs typeface="Calibri"/>
                <a:sym typeface="Calibri"/>
              </a:rPr>
              <a:t>50</a:t>
            </a:fld>
            <a:endParaRPr sz="1200">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5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12" name="Google Shape;612;p5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GB" sz="1800" b="1">
                <a:solidFill>
                  <a:srgbClr val="FF0000"/>
                </a:solidFill>
              </a:rPr>
              <a:t>Click on the Pictures to play the videos</a:t>
            </a:r>
            <a:endParaRPr/>
          </a:p>
        </p:txBody>
      </p:sp>
      <p:sp>
        <p:nvSpPr>
          <p:cNvPr id="613" name="Google Shape;613;p5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Calibri"/>
                <a:ea typeface="Calibri"/>
                <a:cs typeface="Calibri"/>
                <a:sym typeface="Calibri"/>
              </a:rPr>
              <a:t>51</a:t>
            </a:fld>
            <a:endParaRPr sz="1200">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5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25" name="Google Shape;625;p5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GB" sz="1800" b="1">
                <a:solidFill>
                  <a:srgbClr val="FF0000"/>
                </a:solidFill>
              </a:rPr>
              <a:t>Click on the Pictures to play the videos</a:t>
            </a:r>
            <a:endParaRPr/>
          </a:p>
        </p:txBody>
      </p:sp>
      <p:sp>
        <p:nvSpPr>
          <p:cNvPr id="626" name="Google Shape;626;p5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Calibri"/>
                <a:ea typeface="Calibri"/>
                <a:cs typeface="Calibri"/>
                <a:sym typeface="Calibri"/>
              </a:rPr>
              <a:t>52</a:t>
            </a:fld>
            <a:endParaRPr sz="1200">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5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37" name="Google Shape;637;p5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GB" sz="1800" b="1">
                <a:solidFill>
                  <a:srgbClr val="FF0000"/>
                </a:solidFill>
              </a:rPr>
              <a:t>Click on the Pictures to play the videos</a:t>
            </a:r>
            <a:endParaRPr/>
          </a:p>
        </p:txBody>
      </p:sp>
      <p:sp>
        <p:nvSpPr>
          <p:cNvPr id="638" name="Google Shape;638;p5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Calibri"/>
                <a:ea typeface="Calibri"/>
                <a:cs typeface="Calibri"/>
                <a:sym typeface="Calibri"/>
              </a:rPr>
              <a:t>53</a:t>
            </a:fld>
            <a:endParaRPr sz="1200">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5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0" name="Google Shape;650;p5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51" name="Google Shape;651;p5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5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0" name="Google Shape;660;p5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61" name="Google Shape;661;p5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5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0" name="Google Shape;670;p5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71" name="Google Shape;671;p5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5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2" name="Google Shape;682;p5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83" name="Google Shape;683;p5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5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0" name="Google Shape;690;p5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91" name="Google Shape;691;p5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5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8" name="Google Shape;698;p5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99" name="Google Shape;699;p5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7" name="Google Shape;147;p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5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7" name="Google Shape;717;p5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18" name="Google Shape;718;p5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6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5" name="Google Shape;725;p6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26" name="Google Shape;726;p6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6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3" name="Google Shape;733;p6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34" name="Google Shape;734;p6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6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1" name="Google Shape;741;p6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42" name="Google Shape;742;p6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6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9" name="Google Shape;749;p6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50" name="Google Shape;750;p6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6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57" name="Google Shape;757;p6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58" name="Google Shape;758;p6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Calibri"/>
                <a:ea typeface="Calibri"/>
                <a:cs typeface="Calibri"/>
                <a:sym typeface="Calibri"/>
              </a:rPr>
              <a:t>65</a:t>
            </a:fld>
            <a:endParaRPr sz="1200">
              <a:solidFill>
                <a:schemeClr val="dk1"/>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6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8" name="Google Shape;768;p6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69" name="Google Shape;769;p6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6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8" name="Google Shape;778;p6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79" name="Google Shape;779;p6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6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6" name="Google Shape;786;p6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87" name="Google Shape;787;p6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p6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4" name="Google Shape;794;p6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95" name="Google Shape;795;p6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5" name="Google Shape;155;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6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4" name="Google Shape;804;p6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05" name="Google Shape;805;p6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7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2" name="Google Shape;812;p7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13" name="Google Shape;813;p7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p7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0" name="Google Shape;820;p7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21" name="Google Shape;821;p7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7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8" name="Google Shape;828;p7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29" name="Google Shape;829;p7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7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8" name="Google Shape;838;p7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39" name="Google Shape;839;p7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p7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6" name="Google Shape;846;p7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47" name="Google Shape;847;p7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p7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4" name="Google Shape;854;p7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55" name="Google Shape;855;p7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p7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2" name="Google Shape;862;p7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63" name="Google Shape;863;p7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7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0" name="Google Shape;870;p7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71" name="Google Shape;871;p7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7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8" name="Google Shape;878;p7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79" name="Google Shape;879;p7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3" name="Google Shape;173;p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74" name="Google Shape;174;p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Calibri"/>
                <a:ea typeface="Calibri"/>
                <a:cs typeface="Calibri"/>
                <a:sym typeface="Calibri"/>
              </a:rPr>
              <a:t>8</a:t>
            </a:fld>
            <a:endParaRPr sz="1200">
              <a:solidFill>
                <a:schemeClr val="dk1"/>
              </a:solidFill>
              <a:latin typeface="Calibri"/>
              <a:ea typeface="Calibri"/>
              <a:cs typeface="Calibri"/>
              <a:sym typeface="Calibri"/>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7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p7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87" name="Google Shape;887;p7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p8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97" name="Google Shape;897;p8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GB" sz="1800" b="1">
                <a:solidFill>
                  <a:srgbClr val="FF0000"/>
                </a:solidFill>
              </a:rPr>
              <a:t>Click on the Pictures to play the videos</a:t>
            </a:r>
            <a:endParaRPr/>
          </a:p>
        </p:txBody>
      </p:sp>
      <p:sp>
        <p:nvSpPr>
          <p:cNvPr id="898" name="Google Shape;898;p8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Calibri"/>
                <a:ea typeface="Calibri"/>
                <a:cs typeface="Calibri"/>
                <a:sym typeface="Calibri"/>
              </a:rPr>
              <a:t>81</a:t>
            </a:fld>
            <a:endParaRPr sz="1200">
              <a:solidFill>
                <a:schemeClr val="dk1"/>
              </a:solidFill>
              <a:latin typeface="Calibri"/>
              <a:ea typeface="Calibri"/>
              <a:cs typeface="Calibri"/>
              <a:sym typeface="Calibri"/>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8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09" name="Google Shape;909;p8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GB" sz="1800" b="1">
                <a:solidFill>
                  <a:srgbClr val="FF0000"/>
                </a:solidFill>
              </a:rPr>
              <a:t>Click on the Pictures to play the videos</a:t>
            </a:r>
            <a:endParaRPr/>
          </a:p>
        </p:txBody>
      </p:sp>
      <p:sp>
        <p:nvSpPr>
          <p:cNvPr id="910" name="Google Shape;910;p8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Calibri"/>
                <a:ea typeface="Calibri"/>
                <a:cs typeface="Calibri"/>
                <a:sym typeface="Calibri"/>
              </a:rPr>
              <a:t>82</a:t>
            </a:fld>
            <a:endParaRPr sz="1200">
              <a:solidFill>
                <a:schemeClr val="dk1"/>
              </a:solidFill>
              <a:latin typeface="Calibri"/>
              <a:ea typeface="Calibri"/>
              <a:cs typeface="Calibri"/>
              <a:sym typeface="Calibri"/>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p8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21" name="Google Shape;921;p8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GB" sz="1800" b="1">
                <a:solidFill>
                  <a:srgbClr val="FF0000"/>
                </a:solidFill>
              </a:rPr>
              <a:t>Click on the Pictures to play the videos</a:t>
            </a:r>
            <a:endParaRPr/>
          </a:p>
        </p:txBody>
      </p:sp>
      <p:sp>
        <p:nvSpPr>
          <p:cNvPr id="922" name="Google Shape;922;p8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Calibri"/>
                <a:ea typeface="Calibri"/>
                <a:cs typeface="Calibri"/>
                <a:sym typeface="Calibri"/>
              </a:rPr>
              <a:t>83</a:t>
            </a:fld>
            <a:endParaRPr sz="1200">
              <a:solidFill>
                <a:schemeClr val="dk1"/>
              </a:solidFill>
              <a:latin typeface="Calibri"/>
              <a:ea typeface="Calibri"/>
              <a:cs typeface="Calibri"/>
              <a:sym typeface="Calibri"/>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p8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4" name="Google Shape;934;p8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35" name="Google Shape;935;p8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p8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3" name="Google Shape;953;p8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54" name="Google Shape;954;p8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8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61" name="Google Shape;961;p8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GB" sz="1800" b="1">
                <a:solidFill>
                  <a:srgbClr val="FF0000"/>
                </a:solidFill>
              </a:rPr>
              <a:t>Click on the Pictures to play the videos</a:t>
            </a:r>
            <a:endParaRPr/>
          </a:p>
        </p:txBody>
      </p:sp>
      <p:sp>
        <p:nvSpPr>
          <p:cNvPr id="962" name="Google Shape;962;p8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Calibri"/>
                <a:ea typeface="Calibri"/>
                <a:cs typeface="Calibri"/>
                <a:sym typeface="Calibri"/>
              </a:rPr>
              <a:t>86</a:t>
            </a:fld>
            <a:endParaRPr sz="1200">
              <a:solidFill>
                <a:schemeClr val="dk1"/>
              </a:solidFill>
              <a:latin typeface="Calibri"/>
              <a:ea typeface="Calibri"/>
              <a:cs typeface="Calibri"/>
              <a:sym typeface="Calibri"/>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p8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73" name="Google Shape;973;p8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GB" sz="1800" b="1">
                <a:solidFill>
                  <a:srgbClr val="FF0000"/>
                </a:solidFill>
              </a:rPr>
              <a:t>Click on the Pictures to play the videos</a:t>
            </a:r>
            <a:endParaRPr/>
          </a:p>
        </p:txBody>
      </p:sp>
      <p:sp>
        <p:nvSpPr>
          <p:cNvPr id="974" name="Google Shape;974;p8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Calibri"/>
                <a:ea typeface="Calibri"/>
                <a:cs typeface="Calibri"/>
                <a:sym typeface="Calibri"/>
              </a:rPr>
              <a:t>87</a:t>
            </a:fld>
            <a:endParaRPr sz="1200">
              <a:solidFill>
                <a:schemeClr val="dk1"/>
              </a:solidFill>
              <a:latin typeface="Calibri"/>
              <a:ea typeface="Calibri"/>
              <a:cs typeface="Calibri"/>
              <a:sym typeface="Calibri"/>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p8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5" name="Google Shape;985;p8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86" name="Google Shape;986;p8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p8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4" name="Google Shape;1004;p8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05" name="Google Shape;1005;p8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89" name="Google Shape;189;p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8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3" name="Google Shape;1013;p8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14" name="Google Shape;1014;p8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p9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2" name="Google Shape;1022;p9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23" name="Google Shape;1023;p9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p9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2" name="Google Shape;1032;p9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33" name="Google Shape;1033;p9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p9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2" name="Google Shape;1042;p9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43" name="Google Shape;1043;p9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p9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4" name="Google Shape;1054;p9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55" name="Google Shape;1055;p9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p9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4" name="Google Shape;1064;p9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65" name="Google Shape;1065;p9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p9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4" name="Google Shape;1074;p9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75" name="Google Shape;1075;p9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p9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3" name="Google Shape;1083;p9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84" name="Google Shape;1084;p9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p9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2" name="Google Shape;1092;p9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93" name="Google Shape;1093;p9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p9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2" name="Google Shape;1102;p9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03" name="Google Shape;1103;p9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5"/>
        <p:cNvGrpSpPr/>
        <p:nvPr/>
      </p:nvGrpSpPr>
      <p:grpSpPr>
        <a:xfrm>
          <a:off x="0" y="0"/>
          <a:ext cx="0" cy="0"/>
          <a:chOff x="0" y="0"/>
          <a:chExt cx="0" cy="0"/>
        </a:xfrm>
      </p:grpSpPr>
      <p:sp>
        <p:nvSpPr>
          <p:cNvPr id="16" name="Google Shape;16;p104"/>
          <p:cNvSpPr/>
          <p:nvPr/>
        </p:nvSpPr>
        <p:spPr>
          <a:xfrm>
            <a:off x="1" y="0"/>
            <a:ext cx="12192000" cy="815759"/>
          </a:xfrm>
          <a:prstGeom prst="rect">
            <a:avLst/>
          </a:prstGeom>
          <a:solidFill>
            <a:srgbClr val="222A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749" b="0" i="0" u="none" strike="noStrike" cap="none">
              <a:solidFill>
                <a:schemeClr val="lt1"/>
              </a:solidFill>
              <a:latin typeface="Calibri"/>
              <a:ea typeface="Calibri"/>
              <a:cs typeface="Calibri"/>
              <a:sym typeface="Calibri"/>
            </a:endParaRPr>
          </a:p>
        </p:txBody>
      </p:sp>
      <p:pic>
        <p:nvPicPr>
          <p:cNvPr id="17" name="Google Shape;17;p104"/>
          <p:cNvPicPr preferRelativeResize="0"/>
          <p:nvPr/>
        </p:nvPicPr>
        <p:blipFill rotWithShape="1">
          <a:blip r:embed="rId2">
            <a:alphaModFix/>
          </a:blip>
          <a:srcRect l="34094" t="5517" r="34542" b="10712"/>
          <a:stretch/>
        </p:blipFill>
        <p:spPr>
          <a:xfrm>
            <a:off x="152238" y="96286"/>
            <a:ext cx="597496" cy="62318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Google Shape;69;p1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3"/>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11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1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5"/>
        <p:cNvGrpSpPr/>
        <p:nvPr/>
      </p:nvGrpSpPr>
      <p:grpSpPr>
        <a:xfrm>
          <a:off x="0" y="0"/>
          <a:ext cx="0" cy="0"/>
          <a:chOff x="0" y="0"/>
          <a:chExt cx="0" cy="0"/>
        </a:xfrm>
      </p:grpSpPr>
      <p:sp>
        <p:nvSpPr>
          <p:cNvPr id="76" name="Google Shape;76;p1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11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1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1"/>
        <p:cNvGrpSpPr/>
        <p:nvPr/>
      </p:nvGrpSpPr>
      <p:grpSpPr>
        <a:xfrm>
          <a:off x="0" y="0"/>
          <a:ext cx="0" cy="0"/>
          <a:chOff x="0" y="0"/>
          <a:chExt cx="0" cy="0"/>
        </a:xfrm>
      </p:grpSpPr>
      <p:sp>
        <p:nvSpPr>
          <p:cNvPr id="82" name="Google Shape;82;p11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11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1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10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10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10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0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0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
        <p:cNvGrpSpPr/>
        <p:nvPr/>
      </p:nvGrpSpPr>
      <p:grpSpPr>
        <a:xfrm>
          <a:off x="0" y="0"/>
          <a:ext cx="0" cy="0"/>
          <a:chOff x="0" y="0"/>
          <a:chExt cx="0" cy="0"/>
        </a:xfrm>
      </p:grpSpPr>
      <p:sp>
        <p:nvSpPr>
          <p:cNvPr id="25" name="Google Shape;25;p10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0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0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8"/>
        <p:cNvGrpSpPr/>
        <p:nvPr/>
      </p:nvGrpSpPr>
      <p:grpSpPr>
        <a:xfrm>
          <a:off x="0" y="0"/>
          <a:ext cx="0" cy="0"/>
          <a:chOff x="0" y="0"/>
          <a:chExt cx="0" cy="0"/>
        </a:xfrm>
      </p:grpSpPr>
      <p:sp>
        <p:nvSpPr>
          <p:cNvPr id="29" name="Google Shape;29;p10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10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1" name="Google Shape;31;p10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0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10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10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10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 name="Google Shape;37;p10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0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0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Google Shape;41;p10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0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0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0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10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0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11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11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11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1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11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1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1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
        <p:cNvGrpSpPr/>
        <p:nvPr/>
      </p:nvGrpSpPr>
      <p:grpSpPr>
        <a:xfrm>
          <a:off x="0" y="0"/>
          <a:ext cx="0" cy="0"/>
          <a:chOff x="0" y="0"/>
          <a:chExt cx="0" cy="0"/>
        </a:xfrm>
      </p:grpSpPr>
      <p:sp>
        <p:nvSpPr>
          <p:cNvPr id="62" name="Google Shape;62;p1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1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11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0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0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0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0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pa.gov/agencies/education/programs-and-services/schools/safe-schools/equity-inclusion-belonging.html" TargetMode="External"/><Relationship Id="rId5" Type="http://schemas.openxmlformats.org/officeDocument/2006/relationships/image" Target="../media/image10.png"/><Relationship Id="rId4" Type="http://schemas.openxmlformats.org/officeDocument/2006/relationships/hyperlink" Target="https://kirwaninstitute.osu.edu/research/state-science-implicit-bias-education-2018-2020#leverage-the-critical-window-of-early-childhood"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3.png"/><Relationship Id="rId4" Type="http://schemas.openxmlformats.org/officeDocument/2006/relationships/image" Target="../media/image12.png"/></Relationships>
</file>

<file path=ppt/slides/_rels/slide10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03.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hyperlink" Target="mailto:pak12tanc@rsmconsulting.u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routledge.com/Suicide-in-Schools-A-Practitioners-Guide-to-Multi-level-Prevention-Assessment-Intervention-and-Postvention/Erbacher-Singer-Poland/p/book/9780367141707?srsltid=AfmBOorECGhtruKBCGqolZ_dMr1_S5TxodklU5eP3So70rGfXVg85ZD8" TargetMode="External"/><Relationship Id="rId5" Type="http://schemas.openxmlformats.org/officeDocument/2006/relationships/hyperlink" Target="https://www.pa.gov/content/dam/copapwp-pagov/en/education/documents/schools/safe-schools/act-71/youth%20suicide%20education%20awareness%20and%20prevention%20curriculum.pdf" TargetMode="External"/><Relationship Id="rId4" Type="http://schemas.openxmlformats.org/officeDocument/2006/relationships/hyperlink" Target="https://pspalearning.co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www2.ed.gov/admins/lead/safety/threatassessmentguide.pdf" TargetMode="External"/><Relationship Id="rId3" Type="http://schemas.openxmlformats.org/officeDocument/2006/relationships/image" Target="../media/image9.png"/><Relationship Id="rId7" Type="http://schemas.openxmlformats.org/officeDocument/2006/relationships/hyperlink" Target="https://www.fbi.gov/file-repository/making-prevention-a-reality.pdf/view"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secretservice.gov/data/protection/ntac/usss-analysis-of-targeted-school-violence.pdf" TargetMode="External"/><Relationship Id="rId5" Type="http://schemas.openxmlformats.org/officeDocument/2006/relationships/hyperlink" Target="https://www2.ed.gov/admins/lead/safety/preventingattacksreport.pdf" TargetMode="External"/><Relationship Id="rId10" Type="http://schemas.openxmlformats.org/officeDocument/2006/relationships/image" Target="../media/image10.png"/><Relationship Id="rId4" Type="http://schemas.openxmlformats.org/officeDocument/2006/relationships/hyperlink" Target="https://www.schoolsafety.gov/index.php/prevent/threat-assessment-and-reporting" TargetMode="External"/><Relationship Id="rId9" Type="http://schemas.openxmlformats.org/officeDocument/2006/relationships/hyperlink" Target="http://scholarcommons.usf.edu/cgi/viewcontent.cgi?article=1145&amp;context=mhlp_facpub"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www.avertedschoolviolence.org/publication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www.ojp.gov/ncjrs/virtual-library/abstracts/evaluating-risk-targeted-violence-schools-comparing-risk-assessment" TargetMode="External"/><Relationship Id="rId5" Type="http://schemas.openxmlformats.org/officeDocument/2006/relationships/hyperlink" Target="https://global.oup.com/academic/product/international-handbook-of-threat-assessment-9780190940164?cc=gb&amp;lang=en&amp;" TargetMode="Externa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hyperlink" Target="https://pak12threatassessment.org/training/" TargetMode="Externa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www.cisa.gov/sites/default/files/publications/18_0711_USSS_NTAC-Enhancing-School-Safety-Guide.pdf"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s://vimeopro.com/rsmanimation/pccdk12p2v"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https://vimeopro.com/rsmanimation/pccdk12far4v"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 Id="rId9"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 Id="rId9"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hyperlink" Target="https://vimeopro.com/rsmanimation/pccdk12cta" TargetMode="External"/><Relationship Id="rId5" Type="http://schemas.openxmlformats.org/officeDocument/2006/relationships/image" Target="../media/image8.png"/><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 Id="rId9"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drreidmeloy.com/wp-content/uploads/2015/12/2011_theconceptofleakage.pdf" TargetMode="External"/><Relationship Id="rId4" Type="http://schemas.openxmlformats.org/officeDocument/2006/relationships/image" Target="../media/image15.png"/></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pak12threatassessment.org/publications/"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8.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hyperlink" Target="https://vimeopro.com/rsmanimation/pccd-video1-part-a" TargetMode="External"/><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2.png"/><Relationship Id="rId7" Type="http://schemas.openxmlformats.org/officeDocument/2006/relationships/image" Target="../media/image32.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hyperlink" Target="https://vimeopro.com/rsmanimation/pccd-video-2" TargetMode="External"/><Relationship Id="rId5" Type="http://schemas.openxmlformats.org/officeDocument/2006/relationships/image" Target="../media/image31.png"/><Relationship Id="rId4" Type="http://schemas.openxmlformats.org/officeDocument/2006/relationships/image" Target="../media/image30.png"/></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hyperlink" Target="https://vimeopro.com/rsmanimation/pccd-video-3-part-a" TargetMode="External"/><Relationship Id="rId4" Type="http://schemas.openxmlformats.org/officeDocument/2006/relationships/image" Target="../media/image33.png"/></Relationships>
</file>

<file path=ppt/slides/_rels/slide5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36.jpg"/><Relationship Id="rId5" Type="http://schemas.openxmlformats.org/officeDocument/2006/relationships/hyperlink" Target="https://vimeopro.com/rsmanimation/pccd-video-4-part-a" TargetMode="External"/><Relationship Id="rId4" Type="http://schemas.openxmlformats.org/officeDocument/2006/relationships/image" Target="../media/image12.png"/></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www.secretservice.gov/node/2568" TargetMode="External"/><Relationship Id="rId4" Type="http://schemas.openxmlformats.org/officeDocument/2006/relationships/image" Target="../media/image15.png"/></Relationships>
</file>

<file path=ppt/slides/_rels/slide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12.png"/></Relationships>
</file>

<file path=ppt/slides/_rels/slide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 Id="rId9"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studentprivacy.ed.gov/sites/default/files/resource_document/file/2019%20HIPAA%20FERPA%20Joint%20Guidance%20508.pdf"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hyperlink" Target="https://www.youtube.com/watch?v=A8syQeFtBKc"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hyperlink" Target="https://www.youtube.com/watch?v=pBykpJ6nPsc" TargetMode="External"/><Relationship Id="rId4" Type="http://schemas.openxmlformats.org/officeDocument/2006/relationships/image" Target="../media/image12.png"/><Relationship Id="rId9"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8.png"/><Relationship Id="rId2" Type="http://schemas.openxmlformats.org/officeDocument/2006/relationships/notesSlide" Target="../notesSlides/notesSlide81.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hyperlink" Target="https://vimeopro.com/rsmanimation/pccd-video-1-part-b" TargetMode="External"/><Relationship Id="rId4" Type="http://schemas.openxmlformats.org/officeDocument/2006/relationships/image" Target="../media/image12.png"/></Relationships>
</file>

<file path=ppt/slides/_rels/slide8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notesSlide" Target="../notesSlides/notesSlide82.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hyperlink" Target="https://vimeopro.com/rsmanimation/pccd-video-3-part-b" TargetMode="External"/><Relationship Id="rId4" Type="http://schemas.openxmlformats.org/officeDocument/2006/relationships/image" Target="../media/image33.png"/></Relationships>
</file>

<file path=ppt/slides/_rels/slide8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83.xml"/><Relationship Id="rId1" Type="http://schemas.openxmlformats.org/officeDocument/2006/relationships/slideLayout" Target="../slideLayouts/slideLayout1.xml"/><Relationship Id="rId6" Type="http://schemas.openxmlformats.org/officeDocument/2006/relationships/image" Target="../media/image36.jpg"/><Relationship Id="rId5" Type="http://schemas.openxmlformats.org/officeDocument/2006/relationships/hyperlink" Target="https://vimeopro.com/rsmanimation/pccd-video-4-part-b" TargetMode="External"/><Relationship Id="rId4" Type="http://schemas.openxmlformats.org/officeDocument/2006/relationships/image" Target="../media/image12.png"/></Relationships>
</file>

<file path=ppt/slides/_rels/slide8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84.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 Id="rId9" Type="http://schemas.openxmlformats.org/officeDocument/2006/relationships/image" Target="../media/image8.png"/></Relationships>
</file>

<file path=ppt/slides/_rels/slide8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hyperlink" Target="https://vimeopro.com/rsmanimation/pccd-video-1-part-d" TargetMode="External"/><Relationship Id="rId3" Type="http://schemas.openxmlformats.org/officeDocument/2006/relationships/image" Target="../media/image28.png"/><Relationship Id="rId7" Type="http://schemas.openxmlformats.org/officeDocument/2006/relationships/image" Target="../media/image8.png"/><Relationship Id="rId2" Type="http://schemas.openxmlformats.org/officeDocument/2006/relationships/notesSlide" Target="../notesSlides/notesSlide86.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hyperlink" Target="https://vimeopro.com/rsmanimation/pccd-video-1-part-c" TargetMode="External"/><Relationship Id="rId4" Type="http://schemas.openxmlformats.org/officeDocument/2006/relationships/image" Target="../media/image12.png"/></Relationships>
</file>

<file path=ppt/slides/_rels/slide87.xml.rels><?xml version="1.0" encoding="UTF-8" standalone="yes"?>
<Relationships xmlns="http://schemas.openxmlformats.org/package/2006/relationships"><Relationship Id="rId8" Type="http://schemas.openxmlformats.org/officeDocument/2006/relationships/hyperlink" Target="https://vimeopro.com/rsmanimation/pccd-video-3-part-d" TargetMode="External"/><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notesSlide" Target="../notesSlides/notesSlide87.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hyperlink" Target="https://vimeopro.com/rsmanimation/pccd-video-3-part-c" TargetMode="External"/><Relationship Id="rId4" Type="http://schemas.openxmlformats.org/officeDocument/2006/relationships/image" Target="../media/image33.png"/></Relationships>
</file>

<file path=ppt/slides/_rels/slide8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88.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 Id="rId9" Type="http://schemas.openxmlformats.org/officeDocument/2006/relationships/image" Target="../media/image8.png"/></Relationships>
</file>

<file path=ppt/slides/_rels/slide8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3.xml.rels><?xml version="1.0" encoding="UTF-8" standalone="yes"?>
<Relationships xmlns="http://schemas.openxmlformats.org/package/2006/relationships"><Relationship Id="rId8" Type="http://schemas.openxmlformats.org/officeDocument/2006/relationships/hyperlink" Target="https://www.pccd.pa.gov/schoolsafety/Documents/Model%20Trauma-Informed%20Approach%20Plan%20-%20Guidelines%20for%20School%20Entities.pdf" TargetMode="External"/><Relationship Id="rId3" Type="http://schemas.openxmlformats.org/officeDocument/2006/relationships/image" Target="../media/image40.png"/><Relationship Id="rId7" Type="http://schemas.openxmlformats.org/officeDocument/2006/relationships/hyperlink" Target="https://www.stopbullying.gov/" TargetMode="External"/><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hyperlink" Target="https://www.schoolclimate.org/" TargetMode="External"/><Relationship Id="rId5" Type="http://schemas.openxmlformats.org/officeDocument/2006/relationships/hyperlink" Target="https://www.pa.gov/agencies/education/programs-and-services/schools/safe-schools/school-climate.html" TargetMode="External"/><Relationship Id="rId10"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hyperlink" Target="https://safesupportivelearning.ed.gov/"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9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9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1"/>
          <p:cNvPicPr preferRelativeResize="0"/>
          <p:nvPr/>
        </p:nvPicPr>
        <p:blipFill rotWithShape="1">
          <a:blip r:embed="rId3">
            <a:alphaModFix/>
          </a:blip>
          <a:srcRect/>
          <a:stretch/>
        </p:blipFill>
        <p:spPr>
          <a:xfrm>
            <a:off x="7260844" y="702304"/>
            <a:ext cx="5033712" cy="3355809"/>
          </a:xfrm>
          <a:prstGeom prst="rect">
            <a:avLst/>
          </a:prstGeom>
          <a:noFill/>
          <a:ln>
            <a:noFill/>
          </a:ln>
        </p:spPr>
      </p:pic>
      <p:pic>
        <p:nvPicPr>
          <p:cNvPr id="93" name="Google Shape;93;p1"/>
          <p:cNvPicPr preferRelativeResize="0"/>
          <p:nvPr/>
        </p:nvPicPr>
        <p:blipFill rotWithShape="1">
          <a:blip r:embed="rId4">
            <a:alphaModFix/>
          </a:blip>
          <a:srcRect/>
          <a:stretch/>
        </p:blipFill>
        <p:spPr>
          <a:xfrm>
            <a:off x="3904526" y="191793"/>
            <a:ext cx="4822543" cy="3240750"/>
          </a:xfrm>
          <a:prstGeom prst="rect">
            <a:avLst/>
          </a:prstGeom>
          <a:noFill/>
          <a:ln>
            <a:noFill/>
          </a:ln>
        </p:spPr>
      </p:pic>
      <p:pic>
        <p:nvPicPr>
          <p:cNvPr id="94" name="Google Shape;94;p1"/>
          <p:cNvPicPr preferRelativeResize="0"/>
          <p:nvPr/>
        </p:nvPicPr>
        <p:blipFill rotWithShape="1">
          <a:blip r:embed="rId5">
            <a:alphaModFix/>
          </a:blip>
          <a:srcRect/>
          <a:stretch/>
        </p:blipFill>
        <p:spPr>
          <a:xfrm>
            <a:off x="-289724" y="430422"/>
            <a:ext cx="5033712" cy="3108475"/>
          </a:xfrm>
          <a:prstGeom prst="rect">
            <a:avLst/>
          </a:prstGeom>
          <a:noFill/>
          <a:ln>
            <a:noFill/>
          </a:ln>
        </p:spPr>
      </p:pic>
      <p:sp>
        <p:nvSpPr>
          <p:cNvPr id="95" name="Google Shape;95;p1"/>
          <p:cNvSpPr/>
          <p:nvPr/>
        </p:nvSpPr>
        <p:spPr>
          <a:xfrm>
            <a:off x="1838" y="1"/>
            <a:ext cx="12188324" cy="6840689"/>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749" b="0" i="0" u="none" strike="noStrike" cap="none">
              <a:solidFill>
                <a:schemeClr val="lt1"/>
              </a:solidFill>
              <a:latin typeface="Calibri"/>
              <a:ea typeface="Calibri"/>
              <a:cs typeface="Calibri"/>
              <a:sym typeface="Calibri"/>
            </a:endParaRPr>
          </a:p>
        </p:txBody>
      </p:sp>
      <p:pic>
        <p:nvPicPr>
          <p:cNvPr id="96" name="Google Shape;96;p1"/>
          <p:cNvPicPr preferRelativeResize="0"/>
          <p:nvPr/>
        </p:nvPicPr>
        <p:blipFill rotWithShape="1">
          <a:blip r:embed="rId6">
            <a:alphaModFix/>
          </a:blip>
          <a:srcRect/>
          <a:stretch/>
        </p:blipFill>
        <p:spPr>
          <a:xfrm>
            <a:off x="518675" y="1715865"/>
            <a:ext cx="7756548" cy="5124838"/>
          </a:xfrm>
          <a:prstGeom prst="rect">
            <a:avLst/>
          </a:prstGeom>
          <a:noFill/>
          <a:ln>
            <a:noFill/>
          </a:ln>
        </p:spPr>
      </p:pic>
      <p:pic>
        <p:nvPicPr>
          <p:cNvPr id="97" name="Google Shape;97;p1"/>
          <p:cNvPicPr preferRelativeResize="0"/>
          <p:nvPr/>
        </p:nvPicPr>
        <p:blipFill rotWithShape="1">
          <a:blip r:embed="rId7">
            <a:alphaModFix/>
          </a:blip>
          <a:srcRect/>
          <a:stretch/>
        </p:blipFill>
        <p:spPr>
          <a:xfrm>
            <a:off x="7066023" y="3647755"/>
            <a:ext cx="5192607" cy="3267018"/>
          </a:xfrm>
          <a:prstGeom prst="rect">
            <a:avLst/>
          </a:prstGeom>
          <a:noFill/>
          <a:ln>
            <a:noFill/>
          </a:ln>
        </p:spPr>
      </p:pic>
      <p:pic>
        <p:nvPicPr>
          <p:cNvPr id="98" name="Google Shape;98;p1"/>
          <p:cNvPicPr preferRelativeResize="0"/>
          <p:nvPr/>
        </p:nvPicPr>
        <p:blipFill rotWithShape="1">
          <a:blip r:embed="rId3">
            <a:alphaModFix/>
          </a:blip>
          <a:srcRect/>
          <a:stretch/>
        </p:blipFill>
        <p:spPr>
          <a:xfrm>
            <a:off x="7334853" y="-80697"/>
            <a:ext cx="5033712" cy="3355809"/>
          </a:xfrm>
          <a:prstGeom prst="rect">
            <a:avLst/>
          </a:prstGeom>
          <a:noFill/>
          <a:ln>
            <a:noFill/>
          </a:ln>
        </p:spPr>
      </p:pic>
      <p:pic>
        <p:nvPicPr>
          <p:cNvPr id="99" name="Google Shape;99;p1"/>
          <p:cNvPicPr preferRelativeResize="0"/>
          <p:nvPr/>
        </p:nvPicPr>
        <p:blipFill rotWithShape="1">
          <a:blip r:embed="rId5">
            <a:alphaModFix/>
          </a:blip>
          <a:srcRect/>
          <a:stretch/>
        </p:blipFill>
        <p:spPr>
          <a:xfrm>
            <a:off x="-259903" y="-133835"/>
            <a:ext cx="5033712" cy="3108475"/>
          </a:xfrm>
          <a:prstGeom prst="rect">
            <a:avLst/>
          </a:prstGeom>
          <a:noFill/>
          <a:ln>
            <a:noFill/>
          </a:ln>
        </p:spPr>
      </p:pic>
      <p:pic>
        <p:nvPicPr>
          <p:cNvPr id="100" name="Google Shape;100;p1"/>
          <p:cNvPicPr preferRelativeResize="0"/>
          <p:nvPr/>
        </p:nvPicPr>
        <p:blipFill rotWithShape="1">
          <a:blip r:embed="rId4">
            <a:alphaModFix/>
          </a:blip>
          <a:srcRect/>
          <a:stretch/>
        </p:blipFill>
        <p:spPr>
          <a:xfrm>
            <a:off x="3979722" y="-382332"/>
            <a:ext cx="4822543" cy="3240750"/>
          </a:xfrm>
          <a:prstGeom prst="rect">
            <a:avLst/>
          </a:prstGeom>
          <a:noFill/>
          <a:ln>
            <a:noFill/>
          </a:ln>
        </p:spPr>
      </p:pic>
      <p:pic>
        <p:nvPicPr>
          <p:cNvPr id="101" name="Google Shape;101;p1"/>
          <p:cNvPicPr preferRelativeResize="0"/>
          <p:nvPr/>
        </p:nvPicPr>
        <p:blipFill rotWithShape="1">
          <a:blip r:embed="rId8">
            <a:alphaModFix/>
          </a:blip>
          <a:srcRect/>
          <a:stretch/>
        </p:blipFill>
        <p:spPr>
          <a:xfrm>
            <a:off x="-12295" y="-21165"/>
            <a:ext cx="12221334" cy="6965196"/>
          </a:xfrm>
          <a:prstGeom prst="rect">
            <a:avLst/>
          </a:prstGeom>
          <a:noFill/>
          <a:ln>
            <a:noFill/>
          </a:ln>
        </p:spPr>
      </p:pic>
      <p:sp>
        <p:nvSpPr>
          <p:cNvPr id="102" name="Google Shape;102;p1"/>
          <p:cNvSpPr/>
          <p:nvPr/>
        </p:nvSpPr>
        <p:spPr>
          <a:xfrm>
            <a:off x="1840" y="3016777"/>
            <a:ext cx="12207200" cy="942170"/>
          </a:xfrm>
          <a:prstGeom prst="rect">
            <a:avLst/>
          </a:prstGeom>
          <a:solidFill>
            <a:srgbClr val="222A35">
              <a:alpha val="4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749" b="0" i="0" u="none" strike="noStrike" cap="none">
              <a:solidFill>
                <a:schemeClr val="lt1"/>
              </a:solidFill>
              <a:latin typeface="Calibri"/>
              <a:ea typeface="Calibri"/>
              <a:cs typeface="Calibri"/>
              <a:sym typeface="Calibri"/>
            </a:endParaRPr>
          </a:p>
        </p:txBody>
      </p:sp>
      <p:cxnSp>
        <p:nvCxnSpPr>
          <p:cNvPr id="103" name="Google Shape;103;p1"/>
          <p:cNvCxnSpPr/>
          <p:nvPr/>
        </p:nvCxnSpPr>
        <p:spPr>
          <a:xfrm>
            <a:off x="1838" y="3969319"/>
            <a:ext cx="12256790" cy="0"/>
          </a:xfrm>
          <a:prstGeom prst="straightConnector1">
            <a:avLst/>
          </a:prstGeom>
          <a:noFill/>
          <a:ln w="12700" cap="flat" cmpd="sng">
            <a:solidFill>
              <a:schemeClr val="lt1"/>
            </a:solidFill>
            <a:prstDash val="solid"/>
            <a:miter lim="800000"/>
            <a:headEnd type="none" w="sm" len="sm"/>
            <a:tailEnd type="none" w="sm" len="sm"/>
          </a:ln>
        </p:spPr>
      </p:cxnSp>
      <p:sp>
        <p:nvSpPr>
          <p:cNvPr id="104" name="Google Shape;104;p1"/>
          <p:cNvSpPr txBox="1"/>
          <p:nvPr/>
        </p:nvSpPr>
        <p:spPr>
          <a:xfrm>
            <a:off x="328507" y="3168909"/>
            <a:ext cx="1160441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600" b="1" i="0" u="none" strike="noStrike" cap="none" dirty="0">
                <a:solidFill>
                  <a:schemeClr val="lt1"/>
                </a:solidFill>
                <a:latin typeface="Corbel"/>
                <a:ea typeface="Corbel"/>
                <a:cs typeface="Corbel"/>
                <a:sym typeface="Corbel"/>
              </a:rPr>
              <a:t>Threat Assessment in Pennsylvania’s K-12 Public Schools </a:t>
            </a:r>
            <a:endParaRPr dirty="0"/>
          </a:p>
        </p:txBody>
      </p:sp>
      <p:pic>
        <p:nvPicPr>
          <p:cNvPr id="105" name="Google Shape;105;p1"/>
          <p:cNvPicPr preferRelativeResize="0"/>
          <p:nvPr/>
        </p:nvPicPr>
        <p:blipFill rotWithShape="1">
          <a:blip r:embed="rId9">
            <a:alphaModFix/>
          </a:blip>
          <a:srcRect/>
          <a:stretch/>
        </p:blipFill>
        <p:spPr>
          <a:xfrm>
            <a:off x="-8239" y="5749368"/>
            <a:ext cx="3655201" cy="1207907"/>
          </a:xfrm>
          <a:prstGeom prst="rect">
            <a:avLst/>
          </a:prstGeom>
          <a:noFill/>
          <a:ln>
            <a:noFill/>
          </a:ln>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0"/>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What do we mean by a ‘Threat’?</a:t>
            </a:r>
            <a:endParaRPr b="1">
              <a:solidFill>
                <a:srgbClr val="002060"/>
              </a:solidFill>
              <a:latin typeface="Corbel"/>
              <a:ea typeface="Corbel"/>
              <a:cs typeface="Corbel"/>
              <a:sym typeface="Corbel"/>
            </a:endParaRPr>
          </a:p>
        </p:txBody>
      </p:sp>
      <p:pic>
        <p:nvPicPr>
          <p:cNvPr id="200" name="Google Shape;200;p10"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201" name="Google Shape;201;p10"/>
          <p:cNvSpPr txBox="1"/>
          <p:nvPr/>
        </p:nvSpPr>
        <p:spPr>
          <a:xfrm>
            <a:off x="838199" y="1754604"/>
            <a:ext cx="10107968" cy="464742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GB" sz="2400" dirty="0">
                <a:solidFill>
                  <a:schemeClr val="dk1"/>
                </a:solidFill>
                <a:latin typeface="Corbel"/>
                <a:ea typeface="Corbel"/>
                <a:cs typeface="Corbel"/>
                <a:sym typeface="Corbel"/>
              </a:rPr>
              <a:t>Could be:</a:t>
            </a:r>
            <a:endParaRPr dirty="0"/>
          </a:p>
          <a:p>
            <a:pPr marL="800100" marR="0" lvl="1" indent="-342900" algn="l" rtl="0">
              <a:spcBef>
                <a:spcPts val="0"/>
              </a:spcBef>
              <a:spcAft>
                <a:spcPts val="0"/>
              </a:spcAft>
              <a:buClr>
                <a:schemeClr val="dk1"/>
              </a:buClr>
              <a:buSzPts val="2000"/>
              <a:buFont typeface="Arial"/>
              <a:buChar char="•"/>
            </a:pPr>
            <a:r>
              <a:rPr lang="en-GB" sz="2000" b="0" i="0" u="none" strike="noStrike" cap="none" dirty="0">
                <a:solidFill>
                  <a:schemeClr val="dk1"/>
                </a:solidFill>
                <a:latin typeface="Corbel"/>
                <a:ea typeface="Corbel"/>
                <a:cs typeface="Corbel"/>
                <a:sym typeface="Corbel"/>
              </a:rPr>
              <a:t>Direct or indirect threats of violence…</a:t>
            </a:r>
            <a:endParaRPr dirty="0"/>
          </a:p>
          <a:p>
            <a:pPr marL="800100" marR="0" lvl="1" indent="-342900" algn="l" rtl="0">
              <a:spcBef>
                <a:spcPts val="0"/>
              </a:spcBef>
              <a:spcAft>
                <a:spcPts val="0"/>
              </a:spcAft>
              <a:buClr>
                <a:schemeClr val="dk1"/>
              </a:buClr>
              <a:buSzPts val="2000"/>
              <a:buFont typeface="Arial"/>
              <a:buChar char="•"/>
            </a:pPr>
            <a:r>
              <a:rPr lang="en-GB" sz="2000" b="0" i="0" u="none" strike="noStrike" cap="none" dirty="0">
                <a:solidFill>
                  <a:schemeClr val="dk1"/>
                </a:solidFill>
                <a:latin typeface="Corbel"/>
                <a:ea typeface="Corbel"/>
                <a:cs typeface="Corbel"/>
                <a:sym typeface="Corbel"/>
              </a:rPr>
              <a:t>… statements – spoken or written… </a:t>
            </a:r>
            <a:endParaRPr dirty="0"/>
          </a:p>
          <a:p>
            <a:pPr marL="800100" marR="0" lvl="1" indent="-342900" algn="l" rtl="0">
              <a:spcBef>
                <a:spcPts val="0"/>
              </a:spcBef>
              <a:spcAft>
                <a:spcPts val="0"/>
              </a:spcAft>
              <a:buClr>
                <a:schemeClr val="dk1"/>
              </a:buClr>
              <a:buSzPts val="2000"/>
              <a:buFont typeface="Arial"/>
              <a:buChar char="•"/>
            </a:pPr>
            <a:r>
              <a:rPr lang="en-GB" sz="2000" b="0" i="0" u="none" strike="noStrike" cap="none" dirty="0">
                <a:solidFill>
                  <a:schemeClr val="dk1"/>
                </a:solidFill>
                <a:latin typeface="Corbel"/>
                <a:ea typeface="Corbel"/>
                <a:cs typeface="Corbel"/>
                <a:sym typeface="Corbel"/>
              </a:rPr>
              <a:t>… gestures…</a:t>
            </a:r>
            <a:endParaRPr dirty="0"/>
          </a:p>
          <a:p>
            <a:pPr marL="800100" marR="0" lvl="1" indent="-342900" algn="l" rtl="0">
              <a:spcBef>
                <a:spcPts val="0"/>
              </a:spcBef>
              <a:spcAft>
                <a:spcPts val="0"/>
              </a:spcAft>
              <a:buClr>
                <a:schemeClr val="dk1"/>
              </a:buClr>
              <a:buSzPts val="2000"/>
              <a:buFont typeface="Arial"/>
              <a:buChar char="•"/>
            </a:pPr>
            <a:r>
              <a:rPr lang="en-GB" sz="2000" b="0" i="0" u="none" strike="noStrike" cap="none" dirty="0">
                <a:solidFill>
                  <a:schemeClr val="dk1"/>
                </a:solidFill>
                <a:latin typeface="Corbel"/>
                <a:ea typeface="Corbel"/>
                <a:cs typeface="Corbel"/>
                <a:sym typeface="Corbel"/>
              </a:rPr>
              <a:t>… acts…</a:t>
            </a:r>
            <a:endParaRPr dirty="0"/>
          </a:p>
          <a:p>
            <a:pPr marL="342900" marR="0" lvl="0" indent="-342900" algn="l" rtl="0">
              <a:spcBef>
                <a:spcPts val="0"/>
              </a:spcBef>
              <a:spcAft>
                <a:spcPts val="0"/>
              </a:spcAft>
              <a:buClr>
                <a:schemeClr val="dk1"/>
              </a:buClr>
              <a:buSzPts val="2400"/>
              <a:buFont typeface="Arial"/>
              <a:buChar char="•"/>
            </a:pPr>
            <a:r>
              <a:rPr lang="en-GB" sz="2400" dirty="0">
                <a:solidFill>
                  <a:schemeClr val="dk1"/>
                </a:solidFill>
                <a:latin typeface="Corbel"/>
                <a:ea typeface="Corbel"/>
                <a:cs typeface="Corbel"/>
                <a:sym typeface="Corbel"/>
              </a:rPr>
              <a:t>… that a reasonable person would interpret as threatening, unusual or bizarre behavior that would cause a reasonable person to fear injury or harm</a:t>
            </a:r>
            <a:endParaRPr dirty="0"/>
          </a:p>
          <a:p>
            <a:pPr marL="342900" marR="0" lvl="0" indent="-342900" algn="l" rtl="0">
              <a:spcBef>
                <a:spcPts val="0"/>
              </a:spcBef>
              <a:spcAft>
                <a:spcPts val="0"/>
              </a:spcAft>
              <a:buClr>
                <a:schemeClr val="dk1"/>
              </a:buClr>
              <a:buSzPts val="2400"/>
              <a:buFont typeface="Arial"/>
              <a:buChar char="•"/>
            </a:pPr>
            <a:r>
              <a:rPr lang="en-GB" sz="2400" dirty="0">
                <a:solidFill>
                  <a:schemeClr val="dk1"/>
                </a:solidFill>
                <a:latin typeface="Corbel"/>
                <a:ea typeface="Corbel"/>
                <a:cs typeface="Corbel"/>
                <a:sym typeface="Corbel"/>
              </a:rPr>
              <a:t>Communications or behaviors indicating suicidality </a:t>
            </a:r>
            <a:endParaRPr dirty="0"/>
          </a:p>
          <a:p>
            <a:pPr marL="342900" marR="0" lvl="0" indent="-342900" algn="l" rtl="0">
              <a:spcBef>
                <a:spcPts val="0"/>
              </a:spcBef>
              <a:spcAft>
                <a:spcPts val="0"/>
              </a:spcAft>
              <a:buClr>
                <a:schemeClr val="dk1"/>
              </a:buClr>
              <a:buSzPts val="2400"/>
              <a:buFont typeface="Arial"/>
              <a:buChar char="•"/>
            </a:pPr>
            <a:r>
              <a:rPr lang="en-GB" sz="2400" dirty="0">
                <a:solidFill>
                  <a:schemeClr val="dk1"/>
                </a:solidFill>
                <a:latin typeface="Corbel"/>
                <a:ea typeface="Corbel"/>
                <a:cs typeface="Corbel"/>
                <a:sym typeface="Corbel"/>
              </a:rPr>
              <a:t>Behavior which is atypical for the person or situation and causes concern for the safety or well-being of those involved </a:t>
            </a:r>
            <a:endParaRPr dirty="0"/>
          </a:p>
          <a:p>
            <a:pPr marL="342900" marR="0" lvl="0" indent="-342900" algn="l" rtl="0">
              <a:spcBef>
                <a:spcPts val="0"/>
              </a:spcBef>
              <a:spcAft>
                <a:spcPts val="0"/>
              </a:spcAft>
              <a:buClr>
                <a:schemeClr val="dk1"/>
              </a:buClr>
              <a:buSzPts val="2400"/>
              <a:buFont typeface="Arial"/>
              <a:buChar char="•"/>
            </a:pPr>
            <a:r>
              <a:rPr lang="en-GB" sz="2400" b="1" i="1" dirty="0">
                <a:solidFill>
                  <a:schemeClr val="dk1"/>
                </a:solidFill>
                <a:latin typeface="Corbel"/>
                <a:ea typeface="Corbel"/>
                <a:cs typeface="Corbel"/>
                <a:sym typeface="Corbel"/>
              </a:rPr>
              <a:t>Caution! Implicit bias – TA seeks to eliminate subjectivity and issues associated with implicit bias and equity</a:t>
            </a:r>
            <a:endParaRPr dirty="0"/>
          </a:p>
          <a:p>
            <a:pPr marL="342900" marR="0" lvl="0" indent="-190500" algn="l" rtl="0">
              <a:spcBef>
                <a:spcPts val="0"/>
              </a:spcBef>
              <a:spcAft>
                <a:spcPts val="0"/>
              </a:spcAft>
              <a:buClr>
                <a:schemeClr val="dk1"/>
              </a:buClr>
              <a:buSzPts val="2400"/>
              <a:buFont typeface="Arial"/>
              <a:buNone/>
            </a:pPr>
            <a:endParaRPr sz="2400" dirty="0">
              <a:solidFill>
                <a:schemeClr val="dk1"/>
              </a:solidFill>
              <a:latin typeface="Corbel"/>
              <a:ea typeface="Corbel"/>
              <a:cs typeface="Corbel"/>
              <a:sym typeface="Corbel"/>
            </a:endParaRPr>
          </a:p>
        </p:txBody>
      </p:sp>
      <p:graphicFrame>
        <p:nvGraphicFramePr>
          <p:cNvPr id="202" name="Google Shape;202;p10"/>
          <p:cNvGraphicFramePr/>
          <p:nvPr>
            <p:extLst>
              <p:ext uri="{D42A27DB-BD31-4B8C-83A1-F6EECF244321}">
                <p14:modId xmlns:p14="http://schemas.microsoft.com/office/powerpoint/2010/main" val="1068949076"/>
              </p:ext>
            </p:extLst>
          </p:nvPr>
        </p:nvGraphicFramePr>
        <p:xfrm>
          <a:off x="1049216" y="6135792"/>
          <a:ext cx="4231775" cy="357075"/>
        </p:xfrm>
        <a:graphic>
          <a:graphicData uri="http://schemas.openxmlformats.org/drawingml/2006/table">
            <a:tbl>
              <a:tblPr firstRow="1" firstCol="1" bandRow="1">
                <a:noFill/>
                <a:tableStyleId>{E308D679-05D7-4D48-8E99-5F1E63857B5B}</a:tableStyleId>
              </a:tblPr>
              <a:tblGrid>
                <a:gridCol w="4231775">
                  <a:extLst>
                    <a:ext uri="{9D8B030D-6E8A-4147-A177-3AD203B41FA5}">
                      <a16:colId xmlns:a16="http://schemas.microsoft.com/office/drawing/2014/main" val="20000"/>
                    </a:ext>
                  </a:extLst>
                </a:gridCol>
              </a:tblGrid>
              <a:tr h="357075">
                <a:tc>
                  <a:txBody>
                    <a:bodyPr/>
                    <a:lstStyle/>
                    <a:p>
                      <a:pPr marL="0" marR="0" lvl="0" indent="0" algn="l" rtl="0">
                        <a:lnSpc>
                          <a:spcPct val="107000"/>
                        </a:lnSpc>
                        <a:spcBef>
                          <a:spcPts val="0"/>
                        </a:spcBef>
                        <a:spcAft>
                          <a:spcPts val="0"/>
                        </a:spcAft>
                        <a:buNone/>
                      </a:pPr>
                      <a:r>
                        <a:rPr lang="en-GB" sz="1600" b="1" i="1" u="sng" strike="noStrike" cap="none" dirty="0">
                          <a:solidFill>
                            <a:srgbClr val="0563C1"/>
                          </a:solidFill>
                          <a:latin typeface="Corbel"/>
                          <a:ea typeface="Corbel"/>
                          <a:cs typeface="Corbel"/>
                          <a:sym typeface="Corbel"/>
                          <a:hlinkClick r:id="rId4"/>
                        </a:rPr>
                        <a:t>Kirwan Institute – Implicit Bias in Education</a:t>
                      </a:r>
                      <a:endParaRPr sz="1600" b="1" i="1" u="none" strike="noStrike" cap="none" dirty="0">
                        <a:latin typeface="Corbel"/>
                        <a:ea typeface="Corbel"/>
                        <a:cs typeface="Corbel"/>
                        <a:sym typeface="Corbel"/>
                      </a:endParaRPr>
                    </a:p>
                  </a:txBody>
                  <a:tcPr marL="68575" marR="68575" marT="0" marB="0" anchor="ctr">
                    <a:solidFill>
                      <a:schemeClr val="lt1"/>
                    </a:solidFill>
                  </a:tcPr>
                </a:tc>
                <a:extLst>
                  <a:ext uri="{0D108BD9-81ED-4DB2-BD59-A6C34878D82A}">
                    <a16:rowId xmlns:a16="http://schemas.microsoft.com/office/drawing/2014/main" val="10000"/>
                  </a:ext>
                </a:extLst>
              </a:tr>
            </a:tbl>
          </a:graphicData>
        </a:graphic>
      </p:graphicFrame>
      <p:pic>
        <p:nvPicPr>
          <p:cNvPr id="203" name="Google Shape;203;p10" descr="Brain in head"/>
          <p:cNvPicPr preferRelativeResize="0"/>
          <p:nvPr/>
        </p:nvPicPr>
        <p:blipFill rotWithShape="1">
          <a:blip r:embed="rId5">
            <a:alphaModFix/>
          </a:blip>
          <a:srcRect/>
          <a:stretch/>
        </p:blipFill>
        <p:spPr>
          <a:xfrm>
            <a:off x="270028" y="6029059"/>
            <a:ext cx="630313" cy="570547"/>
          </a:xfrm>
          <a:prstGeom prst="rect">
            <a:avLst/>
          </a:prstGeom>
          <a:noFill/>
          <a:ln>
            <a:noFill/>
          </a:ln>
        </p:spPr>
      </p:pic>
      <p:graphicFrame>
        <p:nvGraphicFramePr>
          <p:cNvPr id="204" name="Google Shape;204;p10"/>
          <p:cNvGraphicFramePr/>
          <p:nvPr>
            <p:extLst>
              <p:ext uri="{D42A27DB-BD31-4B8C-83A1-F6EECF244321}">
                <p14:modId xmlns:p14="http://schemas.microsoft.com/office/powerpoint/2010/main" val="624910847"/>
              </p:ext>
            </p:extLst>
          </p:nvPr>
        </p:nvGraphicFramePr>
        <p:xfrm>
          <a:off x="6237577" y="6135792"/>
          <a:ext cx="2775575" cy="357075"/>
        </p:xfrm>
        <a:graphic>
          <a:graphicData uri="http://schemas.openxmlformats.org/drawingml/2006/table">
            <a:tbl>
              <a:tblPr firstRow="1" firstCol="1" bandRow="1">
                <a:noFill/>
                <a:tableStyleId>{E308D679-05D7-4D48-8E99-5F1E63857B5B}</a:tableStyleId>
              </a:tblPr>
              <a:tblGrid>
                <a:gridCol w="2775575">
                  <a:extLst>
                    <a:ext uri="{9D8B030D-6E8A-4147-A177-3AD203B41FA5}">
                      <a16:colId xmlns:a16="http://schemas.microsoft.com/office/drawing/2014/main" val="20000"/>
                    </a:ext>
                  </a:extLst>
                </a:gridCol>
              </a:tblGrid>
              <a:tr h="357075">
                <a:tc>
                  <a:txBody>
                    <a:bodyPr/>
                    <a:lstStyle/>
                    <a:p>
                      <a:pPr marL="0" marR="0" lvl="0" indent="0" algn="l" rtl="0">
                        <a:lnSpc>
                          <a:spcPct val="107000"/>
                        </a:lnSpc>
                        <a:spcBef>
                          <a:spcPts val="0"/>
                        </a:spcBef>
                        <a:spcAft>
                          <a:spcPts val="0"/>
                        </a:spcAft>
                        <a:buNone/>
                      </a:pPr>
                      <a:r>
                        <a:rPr lang="en-GB" sz="1600" b="1" i="1" u="sng" strike="noStrike" cap="none" dirty="0">
                          <a:solidFill>
                            <a:srgbClr val="0070C0"/>
                          </a:solidFill>
                          <a:latin typeface="Corbel"/>
                          <a:ea typeface="Corbel"/>
                          <a:cs typeface="Corbel"/>
                          <a:sym typeface="Corbel"/>
                          <a:hlinkClick r:id="rId6">
                            <a:extLst>
                              <a:ext uri="{A12FA001-AC4F-418D-AE19-62706E023703}">
                                <ahyp:hlinkClr xmlns:ahyp="http://schemas.microsoft.com/office/drawing/2018/hyperlinkcolor" val="tx"/>
                              </a:ext>
                            </a:extLst>
                          </a:hlinkClick>
                        </a:rPr>
                        <a:t>PDE Equitable Practices Hub</a:t>
                      </a:r>
                      <a:endParaRPr sz="1600" b="1" i="1" u="none" strike="noStrike" cap="none" dirty="0">
                        <a:solidFill>
                          <a:srgbClr val="0070C0"/>
                        </a:solidFill>
                        <a:latin typeface="Corbel"/>
                        <a:ea typeface="Corbel"/>
                        <a:cs typeface="Corbel"/>
                        <a:sym typeface="Corbel"/>
                      </a:endParaRPr>
                    </a:p>
                  </a:txBody>
                  <a:tcPr marL="68575" marR="68575" marT="0" marB="0" anchor="ctr">
                    <a:solidFill>
                      <a:schemeClr val="lt1"/>
                    </a:solidFill>
                  </a:tcPr>
                </a:tc>
                <a:extLst>
                  <a:ext uri="{0D108BD9-81ED-4DB2-BD59-A6C34878D82A}">
                    <a16:rowId xmlns:a16="http://schemas.microsoft.com/office/drawing/2014/main" val="10000"/>
                  </a:ext>
                </a:extLst>
              </a:tr>
            </a:tbl>
          </a:graphicData>
        </a:graphic>
      </p:graphicFrame>
      <p:pic>
        <p:nvPicPr>
          <p:cNvPr id="205" name="Google Shape;205;p10" descr="Brain in head"/>
          <p:cNvPicPr preferRelativeResize="0"/>
          <p:nvPr/>
        </p:nvPicPr>
        <p:blipFill rotWithShape="1">
          <a:blip r:embed="rId5">
            <a:alphaModFix/>
          </a:blip>
          <a:srcRect/>
          <a:stretch/>
        </p:blipFill>
        <p:spPr>
          <a:xfrm>
            <a:off x="5458388" y="6029059"/>
            <a:ext cx="630313" cy="570547"/>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sp>
        <p:nvSpPr>
          <p:cNvPr id="1113" name="Google Shape;1113;p99"/>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Safety plans</a:t>
            </a:r>
            <a:endParaRPr b="1">
              <a:solidFill>
                <a:srgbClr val="002060"/>
              </a:solidFill>
              <a:latin typeface="Corbel"/>
              <a:ea typeface="Corbel"/>
              <a:cs typeface="Corbel"/>
              <a:sym typeface="Corbel"/>
            </a:endParaRPr>
          </a:p>
        </p:txBody>
      </p:sp>
      <p:pic>
        <p:nvPicPr>
          <p:cNvPr id="1114" name="Google Shape;1114;p99"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1115" name="Google Shape;1115;p99"/>
          <p:cNvSpPr txBox="1"/>
          <p:nvPr/>
        </p:nvSpPr>
        <p:spPr>
          <a:xfrm>
            <a:off x="838198" y="1754604"/>
            <a:ext cx="10702770" cy="4770537"/>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GB" sz="2400" b="1">
                <a:solidFill>
                  <a:schemeClr val="dk1"/>
                </a:solidFill>
                <a:latin typeface="Corbel"/>
                <a:ea typeface="Corbel"/>
                <a:cs typeface="Corbel"/>
                <a:sym typeface="Corbel"/>
              </a:rPr>
              <a:t>Purpose: </a:t>
            </a:r>
            <a:r>
              <a:rPr lang="en-GB" sz="2400">
                <a:solidFill>
                  <a:schemeClr val="dk1"/>
                </a:solidFill>
                <a:latin typeface="Corbel"/>
                <a:ea typeface="Corbel"/>
                <a:cs typeface="Corbel"/>
                <a:sym typeface="Corbel"/>
              </a:rPr>
              <a:t>To establish and maintain consistent measures to follow in cases </a:t>
            </a:r>
            <a:r>
              <a:rPr lang="en-GB" sz="2400" b="1" i="1">
                <a:solidFill>
                  <a:schemeClr val="dk1"/>
                </a:solidFill>
                <a:latin typeface="Corbel"/>
                <a:ea typeface="Corbel"/>
                <a:cs typeface="Corbel"/>
                <a:sym typeface="Corbel"/>
              </a:rPr>
              <a:t>when a student displays unsafe behavior AND is considered at risk for future unsafe behavior </a:t>
            </a:r>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Must be individualized</a:t>
            </a:r>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Addresses a specific behavior that is dangerous to the student / others</a:t>
            </a:r>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Safety Plans will generally cover:</a:t>
            </a:r>
            <a:endParaRPr/>
          </a:p>
          <a:p>
            <a:pPr marL="800100" marR="0" lvl="1" indent="-342900" algn="l" rtl="0">
              <a:spcBef>
                <a:spcPts val="600"/>
              </a:spcBef>
              <a:spcAft>
                <a:spcPts val="0"/>
              </a:spcAft>
              <a:buClr>
                <a:schemeClr val="dk1"/>
              </a:buClr>
              <a:buSzPts val="2200"/>
              <a:buFont typeface="Arial"/>
              <a:buChar char="•"/>
            </a:pPr>
            <a:r>
              <a:rPr lang="en-GB" sz="2200" b="0" i="0" u="none" strike="noStrike" cap="none">
                <a:solidFill>
                  <a:schemeClr val="dk1"/>
                </a:solidFill>
                <a:latin typeface="Corbel"/>
                <a:ea typeface="Corbel"/>
                <a:cs typeface="Corbel"/>
                <a:sym typeface="Corbel"/>
              </a:rPr>
              <a:t>Description of the specific unsafe behaviors and warning signs or triggers</a:t>
            </a:r>
            <a:endParaRPr/>
          </a:p>
          <a:p>
            <a:pPr marL="800100" marR="0" lvl="1" indent="-342900" algn="l" rtl="0">
              <a:spcBef>
                <a:spcPts val="600"/>
              </a:spcBef>
              <a:spcAft>
                <a:spcPts val="0"/>
              </a:spcAft>
              <a:buClr>
                <a:schemeClr val="dk1"/>
              </a:buClr>
              <a:buSzPts val="2200"/>
              <a:buFont typeface="Arial"/>
              <a:buChar char="•"/>
            </a:pPr>
            <a:r>
              <a:rPr lang="en-GB" sz="2200" b="0" i="0" u="none" strike="noStrike" cap="none">
                <a:solidFill>
                  <a:schemeClr val="dk1"/>
                </a:solidFill>
                <a:latin typeface="Corbel"/>
                <a:ea typeface="Corbel"/>
                <a:cs typeface="Corbel"/>
                <a:sym typeface="Corbel"/>
              </a:rPr>
              <a:t>Crisis Response Plan</a:t>
            </a:r>
            <a:endParaRPr/>
          </a:p>
          <a:p>
            <a:pPr marL="800100" marR="0" lvl="1" indent="-342900" algn="l" rtl="0">
              <a:spcBef>
                <a:spcPts val="600"/>
              </a:spcBef>
              <a:spcAft>
                <a:spcPts val="0"/>
              </a:spcAft>
              <a:buClr>
                <a:schemeClr val="dk1"/>
              </a:buClr>
              <a:buSzPts val="2200"/>
              <a:buFont typeface="Arial"/>
              <a:buChar char="•"/>
            </a:pPr>
            <a:r>
              <a:rPr lang="en-GB" sz="2200" b="0" i="0" u="none" strike="noStrike" cap="none">
                <a:solidFill>
                  <a:schemeClr val="dk1"/>
                </a:solidFill>
                <a:latin typeface="Corbel"/>
                <a:ea typeface="Corbel"/>
                <a:cs typeface="Corbel"/>
                <a:sym typeface="Corbel"/>
              </a:rPr>
              <a:t>Strategies known to be effective in de-escalating the situation</a:t>
            </a:r>
            <a:endParaRPr/>
          </a:p>
          <a:p>
            <a:pPr marL="800100" marR="0" lvl="1" indent="-342900" algn="l" rtl="0">
              <a:spcBef>
                <a:spcPts val="600"/>
              </a:spcBef>
              <a:spcAft>
                <a:spcPts val="0"/>
              </a:spcAft>
              <a:buClr>
                <a:schemeClr val="dk1"/>
              </a:buClr>
              <a:buSzPts val="2200"/>
              <a:buFont typeface="Arial"/>
              <a:buChar char="•"/>
            </a:pPr>
            <a:r>
              <a:rPr lang="en-GB" sz="2200" b="0" i="0" u="none" strike="noStrike" cap="none">
                <a:solidFill>
                  <a:schemeClr val="dk1"/>
                </a:solidFill>
                <a:latin typeface="Corbel"/>
                <a:ea typeface="Corbel"/>
                <a:cs typeface="Corbel"/>
                <a:sym typeface="Corbel"/>
              </a:rPr>
              <a:t>Supports to be put in place to lessen the likelihood of the unsafe behavior </a:t>
            </a:r>
            <a:endParaRPr/>
          </a:p>
          <a:p>
            <a:pPr marL="800100" marR="0" lvl="1" indent="-342900" algn="l" rtl="0">
              <a:spcBef>
                <a:spcPts val="600"/>
              </a:spcBef>
              <a:spcAft>
                <a:spcPts val="0"/>
              </a:spcAft>
              <a:buClr>
                <a:schemeClr val="dk1"/>
              </a:buClr>
              <a:buSzPts val="2200"/>
              <a:buFont typeface="Arial"/>
              <a:buChar char="•"/>
            </a:pPr>
            <a:r>
              <a:rPr lang="en-GB" sz="2200" b="0" i="0" u="none" strike="noStrike" cap="none">
                <a:solidFill>
                  <a:schemeClr val="dk1"/>
                </a:solidFill>
                <a:latin typeface="Corbel"/>
                <a:ea typeface="Corbel"/>
                <a:cs typeface="Corbel"/>
                <a:sym typeface="Corbel"/>
              </a:rPr>
              <a:t>Plan for monitoring and terminating the plan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1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1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1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1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p100"/>
          <p:cNvSpPr txBox="1"/>
          <p:nvPr/>
        </p:nvSpPr>
        <p:spPr>
          <a:xfrm>
            <a:off x="3702711" y="5314852"/>
            <a:ext cx="6488138" cy="669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749">
                <a:solidFill>
                  <a:schemeClr val="lt1"/>
                </a:solidFill>
                <a:latin typeface="Calibri"/>
                <a:ea typeface="Calibri"/>
                <a:cs typeface="Calibri"/>
                <a:sym typeface="Calibri"/>
              </a:rPr>
              <a:t>Insert title of next section here</a:t>
            </a:r>
            <a:endParaRPr sz="3749">
              <a:solidFill>
                <a:schemeClr val="lt1"/>
              </a:solidFill>
              <a:latin typeface="Calibri"/>
              <a:ea typeface="Calibri"/>
              <a:cs typeface="Calibri"/>
              <a:sym typeface="Calibri"/>
            </a:endParaRPr>
          </a:p>
        </p:txBody>
      </p:sp>
      <p:sp>
        <p:nvSpPr>
          <p:cNvPr id="1122" name="Google Shape;1122;p100"/>
          <p:cNvSpPr txBox="1"/>
          <p:nvPr/>
        </p:nvSpPr>
        <p:spPr>
          <a:xfrm>
            <a:off x="4128541" y="2082738"/>
            <a:ext cx="6488138" cy="12462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749">
                <a:solidFill>
                  <a:srgbClr val="FF0000"/>
                </a:solidFill>
                <a:latin typeface="Calibri"/>
                <a:ea typeface="Calibri"/>
                <a:cs typeface="Calibri"/>
                <a:sym typeface="Calibri"/>
              </a:rPr>
              <a:t>Insert relevant image behind this slide</a:t>
            </a:r>
            <a:endParaRPr sz="3749">
              <a:solidFill>
                <a:srgbClr val="FF0000"/>
              </a:solidFill>
              <a:latin typeface="Calibri"/>
              <a:ea typeface="Calibri"/>
              <a:cs typeface="Calibri"/>
              <a:sym typeface="Calibri"/>
            </a:endParaRPr>
          </a:p>
        </p:txBody>
      </p:sp>
      <p:pic>
        <p:nvPicPr>
          <p:cNvPr id="1123" name="Google Shape;1123;p100"/>
          <p:cNvPicPr preferRelativeResize="0"/>
          <p:nvPr/>
        </p:nvPicPr>
        <p:blipFill rotWithShape="1">
          <a:blip r:embed="rId3">
            <a:alphaModFix/>
          </a:blip>
          <a:srcRect r="17248" b="27579"/>
          <a:stretch/>
        </p:blipFill>
        <p:spPr>
          <a:xfrm>
            <a:off x="4365072" y="631384"/>
            <a:ext cx="7696343" cy="5836650"/>
          </a:xfrm>
          <a:prstGeom prst="rect">
            <a:avLst/>
          </a:prstGeom>
          <a:noFill/>
          <a:ln>
            <a:noFill/>
          </a:ln>
        </p:spPr>
      </p:pic>
      <p:pic>
        <p:nvPicPr>
          <p:cNvPr id="1124" name="Google Shape;1124;p100"/>
          <p:cNvPicPr preferRelativeResize="0"/>
          <p:nvPr/>
        </p:nvPicPr>
        <p:blipFill rotWithShape="1">
          <a:blip r:embed="rId4">
            <a:alphaModFix/>
          </a:blip>
          <a:srcRect l="14222" t="2331" r="5848" b="23820"/>
          <a:stretch/>
        </p:blipFill>
        <p:spPr>
          <a:xfrm>
            <a:off x="1570" y="2"/>
            <a:ext cx="12188326" cy="6858000"/>
          </a:xfrm>
          <a:prstGeom prst="rect">
            <a:avLst/>
          </a:prstGeom>
          <a:noFill/>
          <a:ln>
            <a:noFill/>
          </a:ln>
        </p:spPr>
      </p:pic>
      <p:pic>
        <p:nvPicPr>
          <p:cNvPr id="1125" name="Google Shape;1125;p100"/>
          <p:cNvPicPr preferRelativeResize="0"/>
          <p:nvPr/>
        </p:nvPicPr>
        <p:blipFill rotWithShape="1">
          <a:blip r:embed="rId5">
            <a:alphaModFix/>
          </a:blip>
          <a:srcRect r="14110"/>
          <a:stretch/>
        </p:blipFill>
        <p:spPr>
          <a:xfrm rot="-225843">
            <a:off x="-353159" y="964050"/>
            <a:ext cx="6946510" cy="5672051"/>
          </a:xfrm>
          <a:prstGeom prst="rect">
            <a:avLst/>
          </a:prstGeom>
          <a:noFill/>
          <a:ln>
            <a:noFill/>
          </a:ln>
        </p:spPr>
      </p:pic>
      <p:sp>
        <p:nvSpPr>
          <p:cNvPr id="1126" name="Google Shape;1126;p100"/>
          <p:cNvSpPr/>
          <p:nvPr/>
        </p:nvSpPr>
        <p:spPr>
          <a:xfrm>
            <a:off x="-7600" y="389967"/>
            <a:ext cx="12207200" cy="942170"/>
          </a:xfrm>
          <a:prstGeom prst="rect">
            <a:avLst/>
          </a:prstGeom>
          <a:solidFill>
            <a:srgbClr val="222A35">
              <a:alpha val="46666"/>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3333">
                <a:solidFill>
                  <a:schemeClr val="lt1"/>
                </a:solidFill>
                <a:latin typeface="Calibri"/>
                <a:ea typeface="Calibri"/>
                <a:cs typeface="Calibri"/>
                <a:sym typeface="Calibri"/>
              </a:rPr>
              <a:t>Managing Threats – Discussion Exercise</a:t>
            </a:r>
            <a:endParaRPr/>
          </a:p>
        </p:txBody>
      </p:sp>
      <p:sp>
        <p:nvSpPr>
          <p:cNvPr id="1127" name="Google Shape;1127;p100"/>
          <p:cNvSpPr txBox="1"/>
          <p:nvPr/>
        </p:nvSpPr>
        <p:spPr>
          <a:xfrm>
            <a:off x="330573" y="1561084"/>
            <a:ext cx="4762422" cy="1630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999" b="1" i="1">
                <a:solidFill>
                  <a:schemeClr val="lt1"/>
                </a:solidFill>
                <a:latin typeface="Calibri"/>
                <a:ea typeface="Calibri"/>
                <a:cs typeface="Calibri"/>
                <a:sym typeface="Calibri"/>
              </a:rPr>
              <a:t>Moderate Risk Threat</a:t>
            </a:r>
            <a:endParaRPr/>
          </a:p>
        </p:txBody>
      </p:sp>
      <p:sp>
        <p:nvSpPr>
          <p:cNvPr id="1128" name="Google Shape;1128;p100"/>
          <p:cNvSpPr txBox="1"/>
          <p:nvPr/>
        </p:nvSpPr>
        <p:spPr>
          <a:xfrm>
            <a:off x="6232595" y="5088936"/>
            <a:ext cx="6144740" cy="8616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999" b="1" i="1">
                <a:solidFill>
                  <a:schemeClr val="lt1"/>
                </a:solidFill>
                <a:latin typeface="Calibri"/>
                <a:ea typeface="Calibri"/>
                <a:cs typeface="Calibri"/>
                <a:sym typeface="Calibri"/>
              </a:rPr>
              <a:t>High Risk Threat</a:t>
            </a:r>
            <a:endParaRPr/>
          </a:p>
        </p:txBody>
      </p:sp>
      <p:pic>
        <p:nvPicPr>
          <p:cNvPr id="1129" name="Google Shape;1129;p100"/>
          <p:cNvPicPr preferRelativeResize="0"/>
          <p:nvPr/>
        </p:nvPicPr>
        <p:blipFill rotWithShape="1">
          <a:blip r:embed="rId6">
            <a:alphaModFix/>
          </a:blip>
          <a:srcRect/>
          <a:stretch/>
        </p:blipFill>
        <p:spPr>
          <a:xfrm>
            <a:off x="-8239" y="5749368"/>
            <a:ext cx="3655201" cy="1207907"/>
          </a:xfrm>
          <a:prstGeom prst="rect">
            <a:avLst/>
          </a:prstGeom>
          <a:noFill/>
          <a:ln>
            <a:noFill/>
          </a:ln>
        </p:spPr>
      </p:pic>
    </p:spTree>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sp>
        <p:nvSpPr>
          <p:cNvPr id="1134" name="Google Shape;1134;p101"/>
          <p:cNvSpPr txBox="1"/>
          <p:nvPr/>
        </p:nvSpPr>
        <p:spPr>
          <a:xfrm>
            <a:off x="2046792" y="65359"/>
            <a:ext cx="9854464" cy="6052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333">
                <a:solidFill>
                  <a:schemeClr val="lt1"/>
                </a:solidFill>
                <a:latin typeface="Calibri"/>
                <a:ea typeface="Calibri"/>
                <a:cs typeface="Calibri"/>
                <a:sym typeface="Calibri"/>
              </a:rPr>
              <a:t>Questions….</a:t>
            </a:r>
            <a:endParaRPr/>
          </a:p>
        </p:txBody>
      </p:sp>
      <p:pic>
        <p:nvPicPr>
          <p:cNvPr id="1135" name="Google Shape;1135;p101"/>
          <p:cNvPicPr preferRelativeResize="0"/>
          <p:nvPr/>
        </p:nvPicPr>
        <p:blipFill rotWithShape="1">
          <a:blip r:embed="rId3">
            <a:alphaModFix/>
          </a:blip>
          <a:srcRect b="15742"/>
          <a:stretch/>
        </p:blipFill>
        <p:spPr>
          <a:xfrm>
            <a:off x="3674" y="0"/>
            <a:ext cx="12188326" cy="6894812"/>
          </a:xfrm>
          <a:prstGeom prst="rect">
            <a:avLst/>
          </a:prstGeom>
          <a:noFill/>
          <a:ln>
            <a:noFill/>
          </a:ln>
        </p:spPr>
      </p:pic>
      <p:sp>
        <p:nvSpPr>
          <p:cNvPr id="1136" name="Google Shape;1136;p101"/>
          <p:cNvSpPr/>
          <p:nvPr/>
        </p:nvSpPr>
        <p:spPr>
          <a:xfrm>
            <a:off x="4665109" y="546584"/>
            <a:ext cx="7021730" cy="669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749" b="1">
                <a:solidFill>
                  <a:schemeClr val="lt1"/>
                </a:solidFill>
                <a:latin typeface="Calibri"/>
                <a:ea typeface="Calibri"/>
                <a:cs typeface="Calibri"/>
                <a:sym typeface="Calibri"/>
              </a:rPr>
              <a:t>Final Group Thoughts &amp; Questions</a:t>
            </a:r>
            <a:endParaRPr/>
          </a:p>
        </p:txBody>
      </p:sp>
    </p:spTree>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140"/>
        <p:cNvGrpSpPr/>
        <p:nvPr/>
      </p:nvGrpSpPr>
      <p:grpSpPr>
        <a:xfrm>
          <a:off x="0" y="0"/>
          <a:ext cx="0" cy="0"/>
          <a:chOff x="0" y="0"/>
          <a:chExt cx="0" cy="0"/>
        </a:xfrm>
      </p:grpSpPr>
      <p:pic>
        <p:nvPicPr>
          <p:cNvPr id="1141" name="Google Shape;1141;p102"/>
          <p:cNvPicPr preferRelativeResize="0"/>
          <p:nvPr/>
        </p:nvPicPr>
        <p:blipFill rotWithShape="1">
          <a:blip r:embed="rId3">
            <a:alphaModFix amt="35000"/>
          </a:blip>
          <a:srcRect/>
          <a:stretch/>
        </p:blipFill>
        <p:spPr>
          <a:xfrm>
            <a:off x="1837" y="4060"/>
            <a:ext cx="12188326" cy="6853940"/>
          </a:xfrm>
          <a:prstGeom prst="rect">
            <a:avLst/>
          </a:prstGeom>
          <a:noFill/>
          <a:ln>
            <a:noFill/>
          </a:ln>
        </p:spPr>
      </p:pic>
      <p:sp>
        <p:nvSpPr>
          <p:cNvPr id="1142" name="Google Shape;1142;p102"/>
          <p:cNvSpPr/>
          <p:nvPr/>
        </p:nvSpPr>
        <p:spPr>
          <a:xfrm>
            <a:off x="658455" y="4667187"/>
            <a:ext cx="11116396" cy="1723508"/>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3200" b="1" dirty="0">
                <a:solidFill>
                  <a:schemeClr val="dk1"/>
                </a:solidFill>
                <a:latin typeface="Corbel"/>
                <a:ea typeface="Corbel"/>
                <a:cs typeface="Corbel"/>
                <a:sym typeface="Corbel"/>
              </a:rPr>
              <a:t>Further Information</a:t>
            </a:r>
            <a:endParaRPr dirty="0"/>
          </a:p>
          <a:p>
            <a:pPr marL="0" marR="0" lvl="0" indent="0" algn="r" rtl="0">
              <a:spcBef>
                <a:spcPts val="1200"/>
              </a:spcBef>
              <a:spcAft>
                <a:spcPts val="0"/>
              </a:spcAft>
              <a:buNone/>
            </a:pPr>
            <a:r>
              <a:rPr lang="en-GB" sz="3200" dirty="0">
                <a:solidFill>
                  <a:schemeClr val="dk1"/>
                </a:solidFill>
                <a:latin typeface="Corbel"/>
                <a:ea typeface="Corbel"/>
                <a:cs typeface="Corbel"/>
                <a:sym typeface="Corbel"/>
              </a:rPr>
              <a:t>PA Threat Assessment Technical Assistance Network</a:t>
            </a:r>
            <a:endParaRPr dirty="0"/>
          </a:p>
          <a:p>
            <a:pPr marL="0" marR="0" lvl="0" indent="0" algn="r" rtl="0">
              <a:spcBef>
                <a:spcPts val="0"/>
              </a:spcBef>
              <a:spcAft>
                <a:spcPts val="0"/>
              </a:spcAft>
              <a:buNone/>
            </a:pPr>
            <a:r>
              <a:rPr lang="en-GB" sz="3200" u="sng" dirty="0">
                <a:solidFill>
                  <a:schemeClr val="dk1"/>
                </a:solidFill>
                <a:latin typeface="Corbel"/>
                <a:ea typeface="Corbel"/>
                <a:cs typeface="Corbel"/>
                <a:sym typeface="Corbel"/>
                <a:hlinkClick r:id="rId4"/>
              </a:rPr>
              <a:t>pak12tanc@rsmconsulting.us</a:t>
            </a:r>
            <a:endParaRPr lang="en-GB" sz="3200" u="sng" dirty="0">
              <a:solidFill>
                <a:schemeClr val="dk1"/>
              </a:solidFill>
              <a:latin typeface="Corbel"/>
              <a:ea typeface="Corbel"/>
              <a:cs typeface="Corbel"/>
              <a:sym typeface="Corbel"/>
            </a:endParaRPr>
          </a:p>
        </p:txBody>
      </p:sp>
      <p:pic>
        <p:nvPicPr>
          <p:cNvPr id="1143" name="Google Shape;1143;p102"/>
          <p:cNvPicPr preferRelativeResize="0"/>
          <p:nvPr/>
        </p:nvPicPr>
        <p:blipFill rotWithShape="1">
          <a:blip r:embed="rId5">
            <a:alphaModFix/>
          </a:blip>
          <a:srcRect/>
          <a:stretch/>
        </p:blipFill>
        <p:spPr>
          <a:xfrm>
            <a:off x="8536799" y="0"/>
            <a:ext cx="3655201" cy="1207907"/>
          </a:xfrm>
          <a:prstGeom prst="rect">
            <a:avLst/>
          </a:prstGeom>
          <a:noFill/>
          <a:ln>
            <a:noFill/>
          </a:ln>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1"/>
          <p:cNvSpPr txBox="1">
            <a:spLocks noGrp="1"/>
          </p:cNvSpPr>
          <p:nvPr>
            <p:ph type="title"/>
          </p:nvPr>
        </p:nvSpPr>
        <p:spPr>
          <a:xfrm>
            <a:off x="838199" y="365125"/>
            <a:ext cx="1102236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Threats to self and the connection with Threat Assessment</a:t>
            </a:r>
            <a:endParaRPr b="1">
              <a:solidFill>
                <a:srgbClr val="002060"/>
              </a:solidFill>
              <a:latin typeface="Corbel"/>
              <a:ea typeface="Corbel"/>
              <a:cs typeface="Corbel"/>
              <a:sym typeface="Corbel"/>
            </a:endParaRPr>
          </a:p>
        </p:txBody>
      </p:sp>
      <p:pic>
        <p:nvPicPr>
          <p:cNvPr id="212" name="Google Shape;212;p11"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213" name="Google Shape;213;p11"/>
          <p:cNvSpPr txBox="1"/>
          <p:nvPr/>
        </p:nvSpPr>
        <p:spPr>
          <a:xfrm>
            <a:off x="838198" y="1754604"/>
            <a:ext cx="10782672" cy="30315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chemeClr val="dk1"/>
                </a:solidFill>
                <a:latin typeface="Corbel"/>
                <a:ea typeface="Corbel"/>
                <a:cs typeface="Corbel"/>
                <a:sym typeface="Corbel"/>
              </a:rPr>
              <a:t>Under Act 18…</a:t>
            </a:r>
            <a:endParaRPr/>
          </a:p>
          <a:p>
            <a:pPr marL="342900" marR="0" lvl="0" indent="-342900" algn="l" rtl="0">
              <a:spcBef>
                <a:spcPts val="600"/>
              </a:spcBef>
              <a:spcAft>
                <a:spcPts val="0"/>
              </a:spcAft>
              <a:buClr>
                <a:schemeClr val="dk1"/>
              </a:buClr>
              <a:buSzPts val="2200"/>
              <a:buFont typeface="Arial"/>
              <a:buChar char="•"/>
            </a:pPr>
            <a:r>
              <a:rPr lang="en-GB" sz="2200">
                <a:solidFill>
                  <a:schemeClr val="dk1"/>
                </a:solidFill>
                <a:latin typeface="Corbel"/>
                <a:ea typeface="Corbel"/>
                <a:cs typeface="Corbel"/>
                <a:sym typeface="Corbel"/>
              </a:rPr>
              <a:t>“</a:t>
            </a:r>
            <a:r>
              <a:rPr lang="en-GB" sz="2200" i="1">
                <a:solidFill>
                  <a:schemeClr val="dk1"/>
                </a:solidFill>
                <a:latin typeface="Corbel"/>
                <a:ea typeface="Corbel"/>
                <a:cs typeface="Corbel"/>
                <a:sym typeface="Corbel"/>
              </a:rPr>
              <a:t>Each school entity shall establish at least one team … for the assessment of and intervention with students whose behavior may indicate a threat to the safety of the student, other students, school employees, school facilities, the community or others</a:t>
            </a:r>
            <a:r>
              <a:rPr lang="en-GB" sz="2200">
                <a:solidFill>
                  <a:schemeClr val="dk1"/>
                </a:solidFill>
                <a:latin typeface="Corbel"/>
                <a:ea typeface="Corbel"/>
                <a:cs typeface="Corbel"/>
                <a:sym typeface="Corbel"/>
              </a:rPr>
              <a:t>.”</a:t>
            </a:r>
            <a:endParaRPr/>
          </a:p>
          <a:p>
            <a:pPr marL="0" marR="0" lvl="0" indent="0" algn="l" rtl="0">
              <a:spcBef>
                <a:spcPts val="600"/>
              </a:spcBef>
              <a:spcAft>
                <a:spcPts val="0"/>
              </a:spcAft>
              <a:buNone/>
            </a:pPr>
            <a:r>
              <a:rPr lang="en-GB" sz="2200" b="1">
                <a:solidFill>
                  <a:schemeClr val="dk1"/>
                </a:solidFill>
                <a:latin typeface="Corbel"/>
                <a:ea typeface="Corbel"/>
                <a:cs typeface="Corbel"/>
                <a:sym typeface="Corbel"/>
              </a:rPr>
              <a:t>And further in the Act…</a:t>
            </a:r>
            <a:endParaRPr/>
          </a:p>
          <a:p>
            <a:pPr marL="342900" marR="0" lvl="0" indent="-342900" algn="l" rtl="0">
              <a:spcBef>
                <a:spcPts val="600"/>
              </a:spcBef>
              <a:spcAft>
                <a:spcPts val="0"/>
              </a:spcAft>
              <a:buClr>
                <a:schemeClr val="dk1"/>
              </a:buClr>
              <a:buSzPts val="2200"/>
              <a:buFont typeface="Arial"/>
              <a:buChar char="•"/>
            </a:pPr>
            <a:r>
              <a:rPr lang="en-GB" sz="2200">
                <a:solidFill>
                  <a:schemeClr val="dk1"/>
                </a:solidFill>
                <a:latin typeface="Corbel"/>
                <a:ea typeface="Corbel"/>
                <a:cs typeface="Corbel"/>
                <a:sym typeface="Corbel"/>
              </a:rPr>
              <a:t>“</a:t>
            </a:r>
            <a:r>
              <a:rPr lang="en-GB" sz="2200" i="1">
                <a:solidFill>
                  <a:schemeClr val="dk1"/>
                </a:solidFill>
                <a:latin typeface="Corbel"/>
                <a:ea typeface="Corbel"/>
                <a:cs typeface="Corbel"/>
                <a:sym typeface="Corbel"/>
              </a:rPr>
              <a:t>Be responsible [for] Assessing and responding to reports of students exhibiting self-harm or suicide risk factors or warning signs as provided for under section 1526 </a:t>
            </a:r>
            <a:r>
              <a:rPr lang="en-GB" sz="2200">
                <a:solidFill>
                  <a:schemeClr val="dk1"/>
                </a:solidFill>
                <a:latin typeface="Corbel"/>
                <a:ea typeface="Corbel"/>
                <a:cs typeface="Corbel"/>
                <a:sym typeface="Corbel"/>
              </a:rPr>
              <a:t>[of the PA School Code, 24 PS § 15-1526, brought into law under Act 71 ].”</a:t>
            </a:r>
            <a:endParaRPr/>
          </a:p>
        </p:txBody>
      </p:sp>
      <p:sp>
        <p:nvSpPr>
          <p:cNvPr id="214" name="Google Shape;214;p11"/>
          <p:cNvSpPr/>
          <p:nvPr/>
        </p:nvSpPr>
        <p:spPr>
          <a:xfrm>
            <a:off x="1047223" y="4991444"/>
            <a:ext cx="10396094" cy="116955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GB" sz="2200" b="1" i="1">
                <a:solidFill>
                  <a:schemeClr val="dk1"/>
                </a:solidFill>
                <a:latin typeface="Calibri"/>
                <a:ea typeface="Calibri"/>
                <a:cs typeface="Calibri"/>
                <a:sym typeface="Calibri"/>
              </a:rPr>
              <a:t>What is your interpretation of this language in the Act? </a:t>
            </a:r>
            <a:endParaRPr/>
          </a:p>
          <a:p>
            <a:pPr marL="0" marR="0" lvl="0" indent="0" algn="l" rtl="0">
              <a:spcBef>
                <a:spcPts val="0"/>
              </a:spcBef>
              <a:spcAft>
                <a:spcPts val="0"/>
              </a:spcAft>
              <a:buNone/>
            </a:pPr>
            <a:endParaRPr sz="400" b="1" i="1">
              <a:solidFill>
                <a:schemeClr val="dk1"/>
              </a:solidFill>
              <a:latin typeface="Calibri"/>
              <a:ea typeface="Calibri"/>
              <a:cs typeface="Calibri"/>
              <a:sym typeface="Calibri"/>
            </a:endParaRPr>
          </a:p>
          <a:p>
            <a:pPr marL="0" marR="0" lvl="0" indent="0" algn="l" rtl="0">
              <a:spcBef>
                <a:spcPts val="0"/>
              </a:spcBef>
              <a:spcAft>
                <a:spcPts val="0"/>
              </a:spcAft>
              <a:buNone/>
            </a:pPr>
            <a:r>
              <a:rPr lang="en-GB" sz="2200" b="1" i="1">
                <a:solidFill>
                  <a:schemeClr val="dk1"/>
                </a:solidFill>
                <a:latin typeface="Calibri"/>
                <a:ea typeface="Calibri"/>
                <a:cs typeface="Calibri"/>
                <a:sym typeface="Calibri"/>
              </a:rPr>
              <a:t>Where do you think the responsibilities of the TAT and Act 71/Crisis Response Teams start and end?</a:t>
            </a:r>
            <a:endParaRPr sz="2200" b="1" i="1" u="none" strike="noStrike" cap="none">
              <a:solidFill>
                <a:schemeClr val="dk1"/>
              </a:solidFill>
              <a:latin typeface="Calibri"/>
              <a:ea typeface="Calibri"/>
              <a:cs typeface="Calibri"/>
              <a:sym typeface="Calibri"/>
            </a:endParaRPr>
          </a:p>
        </p:txBody>
      </p:sp>
      <p:pic>
        <p:nvPicPr>
          <p:cNvPr id="215" name="Google Shape;215;p11" descr="Image result for png question"/>
          <p:cNvPicPr preferRelativeResize="0"/>
          <p:nvPr/>
        </p:nvPicPr>
        <p:blipFill rotWithShape="1">
          <a:blip r:embed="rId4">
            <a:alphaModFix/>
          </a:blip>
          <a:srcRect/>
          <a:stretch/>
        </p:blipFill>
        <p:spPr>
          <a:xfrm>
            <a:off x="543382" y="5304392"/>
            <a:ext cx="499003" cy="44316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2"/>
          <p:cNvSpPr txBox="1">
            <a:spLocks noGrp="1"/>
          </p:cNvSpPr>
          <p:nvPr>
            <p:ph type="title"/>
          </p:nvPr>
        </p:nvSpPr>
        <p:spPr>
          <a:xfrm>
            <a:off x="838199" y="365125"/>
            <a:ext cx="1102236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Threats to self and the connection with Threat Assessment</a:t>
            </a:r>
            <a:endParaRPr b="1">
              <a:solidFill>
                <a:srgbClr val="002060"/>
              </a:solidFill>
              <a:latin typeface="Corbel"/>
              <a:ea typeface="Corbel"/>
              <a:cs typeface="Corbel"/>
              <a:sym typeface="Corbel"/>
            </a:endParaRPr>
          </a:p>
        </p:txBody>
      </p:sp>
      <p:pic>
        <p:nvPicPr>
          <p:cNvPr id="222" name="Google Shape;222;p12"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223" name="Google Shape;223;p12"/>
          <p:cNvSpPr txBox="1"/>
          <p:nvPr/>
        </p:nvSpPr>
        <p:spPr>
          <a:xfrm>
            <a:off x="838198" y="1754604"/>
            <a:ext cx="10782672" cy="5032147"/>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200"/>
              <a:buFont typeface="Arial"/>
              <a:buChar char="•"/>
            </a:pPr>
            <a:r>
              <a:rPr lang="en-GB" sz="2200" b="1" i="1">
                <a:solidFill>
                  <a:schemeClr val="dk1"/>
                </a:solidFill>
                <a:latin typeface="Corbel"/>
                <a:ea typeface="Corbel"/>
                <a:cs typeface="Corbel"/>
                <a:sym typeface="Corbel"/>
              </a:rPr>
              <a:t>Not</a:t>
            </a:r>
            <a:r>
              <a:rPr lang="en-GB" sz="2200">
                <a:solidFill>
                  <a:schemeClr val="dk1"/>
                </a:solidFill>
                <a:latin typeface="Corbel"/>
                <a:ea typeface="Corbel"/>
                <a:cs typeface="Corbel"/>
                <a:sym typeface="Corbel"/>
              </a:rPr>
              <a:t> the intention of the Act to:</a:t>
            </a:r>
            <a:endParaRPr/>
          </a:p>
          <a:p>
            <a:pPr marL="800100" marR="0" lvl="1" indent="-342900" algn="l" rtl="0">
              <a:spcBef>
                <a:spcPts val="600"/>
              </a:spcBef>
              <a:spcAft>
                <a:spcPts val="0"/>
              </a:spcAft>
              <a:buClr>
                <a:schemeClr val="dk1"/>
              </a:buClr>
              <a:buSzPts val="2200"/>
              <a:buFont typeface="Arial"/>
              <a:buChar char="•"/>
            </a:pPr>
            <a:r>
              <a:rPr lang="en-GB" sz="2200" b="0" i="0" u="none" strike="noStrike" cap="none">
                <a:solidFill>
                  <a:schemeClr val="dk1"/>
                </a:solidFill>
                <a:latin typeface="Corbel"/>
                <a:ea typeface="Corbel"/>
                <a:cs typeface="Corbel"/>
                <a:sym typeface="Corbel"/>
              </a:rPr>
              <a:t>Create </a:t>
            </a:r>
            <a:r>
              <a:rPr lang="en-GB" sz="2200" b="1" i="1" u="none" strike="noStrike" cap="none">
                <a:solidFill>
                  <a:schemeClr val="dk1"/>
                </a:solidFill>
                <a:latin typeface="Corbel"/>
                <a:ea typeface="Corbel"/>
                <a:cs typeface="Corbel"/>
                <a:sym typeface="Corbel"/>
              </a:rPr>
              <a:t>duplication of effort </a:t>
            </a:r>
            <a:r>
              <a:rPr lang="en-GB" sz="2200" b="0" i="0" u="none" strike="noStrike" cap="none">
                <a:solidFill>
                  <a:schemeClr val="dk1"/>
                </a:solidFill>
                <a:latin typeface="Corbel"/>
                <a:ea typeface="Corbel"/>
                <a:cs typeface="Corbel"/>
                <a:sym typeface="Corbel"/>
              </a:rPr>
              <a:t>with a school entity’s existing suicide awareness and prevention policies and procedures; </a:t>
            </a:r>
            <a:r>
              <a:rPr lang="en-GB" sz="2200" b="1" i="1" u="none" strike="noStrike" cap="none">
                <a:solidFill>
                  <a:schemeClr val="dk1"/>
                </a:solidFill>
                <a:latin typeface="Corbel"/>
                <a:ea typeface="Corbel"/>
                <a:cs typeface="Corbel"/>
                <a:sym typeface="Corbel"/>
              </a:rPr>
              <a:t>or </a:t>
            </a:r>
            <a:endParaRPr/>
          </a:p>
          <a:p>
            <a:pPr marL="800100" marR="0" lvl="1" indent="-342900" algn="l" rtl="0">
              <a:spcBef>
                <a:spcPts val="600"/>
              </a:spcBef>
              <a:spcAft>
                <a:spcPts val="0"/>
              </a:spcAft>
              <a:buClr>
                <a:schemeClr val="dk1"/>
              </a:buClr>
              <a:buSzPts val="2200"/>
              <a:buFont typeface="Arial"/>
              <a:buChar char="•"/>
            </a:pPr>
            <a:r>
              <a:rPr lang="en-GB" sz="2200" b="0" i="0" u="none" strike="noStrike" cap="none">
                <a:solidFill>
                  <a:schemeClr val="dk1"/>
                </a:solidFill>
                <a:latin typeface="Corbel"/>
                <a:ea typeface="Corbel"/>
                <a:cs typeface="Corbel"/>
                <a:sym typeface="Corbel"/>
              </a:rPr>
              <a:t>Create a requirement that </a:t>
            </a:r>
            <a:r>
              <a:rPr lang="en-GB" sz="2200" b="1" i="1" u="none" strike="noStrike" cap="none">
                <a:solidFill>
                  <a:schemeClr val="dk1"/>
                </a:solidFill>
                <a:latin typeface="Corbel"/>
                <a:ea typeface="Corbel"/>
                <a:cs typeface="Corbel"/>
                <a:sym typeface="Corbel"/>
              </a:rPr>
              <a:t>all students </a:t>
            </a:r>
            <a:r>
              <a:rPr lang="en-GB" sz="2200" b="0" i="0" u="none" strike="noStrike" cap="none">
                <a:solidFill>
                  <a:schemeClr val="dk1"/>
                </a:solidFill>
                <a:latin typeface="Corbel"/>
                <a:ea typeface="Corbel"/>
                <a:cs typeface="Corbel"/>
                <a:sym typeface="Corbel"/>
              </a:rPr>
              <a:t>presenting with risk of suicide </a:t>
            </a:r>
            <a:r>
              <a:rPr lang="en-GB" sz="2200" b="1" i="1" u="none" strike="noStrike" cap="none">
                <a:solidFill>
                  <a:schemeClr val="dk1"/>
                </a:solidFill>
                <a:latin typeface="Corbel"/>
                <a:ea typeface="Corbel"/>
                <a:cs typeface="Corbel"/>
                <a:sym typeface="Corbel"/>
              </a:rPr>
              <a:t>must </a:t>
            </a:r>
            <a:r>
              <a:rPr lang="en-GB" sz="2200" b="0" i="0" u="none" strike="noStrike" cap="none">
                <a:solidFill>
                  <a:schemeClr val="dk1"/>
                </a:solidFill>
                <a:latin typeface="Corbel"/>
                <a:ea typeface="Corbel"/>
                <a:cs typeface="Corbel"/>
                <a:sym typeface="Corbel"/>
              </a:rPr>
              <a:t>be overseen by TATs; </a:t>
            </a:r>
            <a:r>
              <a:rPr lang="en-GB" sz="2200" b="1" i="1" u="none" strike="noStrike" cap="none">
                <a:solidFill>
                  <a:schemeClr val="dk1"/>
                </a:solidFill>
                <a:latin typeface="Corbel"/>
                <a:ea typeface="Corbel"/>
                <a:cs typeface="Corbel"/>
                <a:sym typeface="Corbel"/>
              </a:rPr>
              <a:t>or</a:t>
            </a:r>
            <a:r>
              <a:rPr lang="en-GB" sz="2200" b="0" i="0" u="none" strike="noStrike" cap="none">
                <a:solidFill>
                  <a:schemeClr val="dk1"/>
                </a:solidFill>
                <a:latin typeface="Corbel"/>
                <a:ea typeface="Corbel"/>
                <a:cs typeface="Corbel"/>
                <a:sym typeface="Corbel"/>
              </a:rPr>
              <a:t> </a:t>
            </a:r>
            <a:endParaRPr/>
          </a:p>
          <a:p>
            <a:pPr marL="800100" marR="0" lvl="1" indent="-342900" algn="l" rtl="0">
              <a:spcBef>
                <a:spcPts val="600"/>
              </a:spcBef>
              <a:spcAft>
                <a:spcPts val="0"/>
              </a:spcAft>
              <a:buClr>
                <a:schemeClr val="dk1"/>
              </a:buClr>
              <a:buSzPts val="2200"/>
              <a:buFont typeface="Arial"/>
              <a:buChar char="•"/>
            </a:pPr>
            <a:r>
              <a:rPr lang="en-GB" sz="2200" b="0" i="0" u="none" strike="noStrike" cap="none">
                <a:solidFill>
                  <a:schemeClr val="dk1"/>
                </a:solidFill>
                <a:latin typeface="Corbel"/>
                <a:ea typeface="Corbel"/>
                <a:cs typeface="Corbel"/>
                <a:sym typeface="Corbel"/>
              </a:rPr>
              <a:t>Create a requirement that </a:t>
            </a:r>
            <a:r>
              <a:rPr lang="en-GB" sz="2200" b="1" i="1" u="none" strike="noStrike" cap="none">
                <a:solidFill>
                  <a:schemeClr val="dk1"/>
                </a:solidFill>
                <a:latin typeface="Corbel"/>
                <a:ea typeface="Corbel"/>
                <a:cs typeface="Corbel"/>
                <a:sym typeface="Corbel"/>
              </a:rPr>
              <a:t>all students </a:t>
            </a:r>
            <a:r>
              <a:rPr lang="en-GB" sz="2200" b="0" i="0" u="none" strike="noStrike" cap="none">
                <a:solidFill>
                  <a:schemeClr val="dk1"/>
                </a:solidFill>
                <a:latin typeface="Corbel"/>
                <a:ea typeface="Corbel"/>
                <a:cs typeface="Corbel"/>
                <a:sym typeface="Corbel"/>
              </a:rPr>
              <a:t>presenting with risk of suicide </a:t>
            </a:r>
            <a:r>
              <a:rPr lang="en-GB" sz="2200" b="1" i="1" u="none" strike="noStrike" cap="none">
                <a:solidFill>
                  <a:schemeClr val="dk1"/>
                </a:solidFill>
                <a:latin typeface="Corbel"/>
                <a:ea typeface="Corbel"/>
                <a:cs typeface="Corbel"/>
                <a:sym typeface="Corbel"/>
              </a:rPr>
              <a:t>must</a:t>
            </a:r>
            <a:r>
              <a:rPr lang="en-GB" sz="2200" b="0" i="0" u="none" strike="noStrike" cap="none">
                <a:solidFill>
                  <a:schemeClr val="dk1"/>
                </a:solidFill>
                <a:latin typeface="Corbel"/>
                <a:ea typeface="Corbel"/>
                <a:cs typeface="Corbel"/>
                <a:sym typeface="Corbel"/>
              </a:rPr>
              <a:t> be routed through the threat assessment process set down in this training</a:t>
            </a:r>
            <a:endParaRPr/>
          </a:p>
          <a:p>
            <a:pPr marL="342900" marR="0" lvl="0" indent="-342900" algn="l" rtl="0">
              <a:spcBef>
                <a:spcPts val="600"/>
              </a:spcBef>
              <a:spcAft>
                <a:spcPts val="0"/>
              </a:spcAft>
              <a:buClr>
                <a:schemeClr val="dk1"/>
              </a:buClr>
              <a:buSzPts val="2200"/>
              <a:buFont typeface="Arial"/>
              <a:buChar char="•"/>
            </a:pPr>
            <a:r>
              <a:rPr lang="en-GB" sz="2200">
                <a:solidFill>
                  <a:schemeClr val="dk1"/>
                </a:solidFill>
                <a:latin typeface="Corbel"/>
                <a:ea typeface="Corbel"/>
                <a:cs typeface="Corbel"/>
                <a:sym typeface="Corbel"/>
              </a:rPr>
              <a:t>Because a single pathway would likely:</a:t>
            </a:r>
            <a:endParaRPr/>
          </a:p>
          <a:p>
            <a:pPr marL="800100" marR="0" lvl="1" indent="-342900" algn="l" rtl="0">
              <a:spcBef>
                <a:spcPts val="600"/>
              </a:spcBef>
              <a:spcAft>
                <a:spcPts val="0"/>
              </a:spcAft>
              <a:buClr>
                <a:schemeClr val="dk1"/>
              </a:buClr>
              <a:buSzPts val="2200"/>
              <a:buFont typeface="Arial"/>
              <a:buChar char="•"/>
            </a:pPr>
            <a:r>
              <a:rPr lang="en-GB" sz="2200" b="0" i="0" u="none" strike="noStrike" cap="none">
                <a:solidFill>
                  <a:schemeClr val="dk1"/>
                </a:solidFill>
                <a:latin typeface="Corbel"/>
                <a:ea typeface="Corbel"/>
                <a:cs typeface="Corbel"/>
                <a:sym typeface="Corbel"/>
              </a:rPr>
              <a:t>Be inefficient</a:t>
            </a:r>
            <a:endParaRPr/>
          </a:p>
          <a:p>
            <a:pPr marL="800100" marR="0" lvl="1" indent="-342900" algn="l" rtl="0">
              <a:spcBef>
                <a:spcPts val="600"/>
              </a:spcBef>
              <a:spcAft>
                <a:spcPts val="0"/>
              </a:spcAft>
              <a:buClr>
                <a:schemeClr val="dk1"/>
              </a:buClr>
              <a:buSzPts val="2200"/>
              <a:buFont typeface="Arial"/>
              <a:buChar char="•"/>
            </a:pPr>
            <a:r>
              <a:rPr lang="en-GB" sz="2200" b="0" i="0" u="none" strike="noStrike" cap="none">
                <a:solidFill>
                  <a:schemeClr val="dk1"/>
                </a:solidFill>
                <a:latin typeface="Corbel"/>
                <a:ea typeface="Corbel"/>
                <a:cs typeface="Corbel"/>
                <a:sym typeface="Corbel"/>
              </a:rPr>
              <a:t>Perpetuate misunderstandings about suicide risk among youth that may increase the stigma around help-seeking, which is counter to broader school-based suicide prevention efforts</a:t>
            </a:r>
            <a:endParaRPr/>
          </a:p>
          <a:p>
            <a:pPr marL="342900" marR="0" lvl="0" indent="-203200" algn="l" rtl="0">
              <a:spcBef>
                <a:spcPts val="600"/>
              </a:spcBef>
              <a:spcAft>
                <a:spcPts val="0"/>
              </a:spcAft>
              <a:buClr>
                <a:schemeClr val="dk1"/>
              </a:buClr>
              <a:buSzPts val="2200"/>
              <a:buFont typeface="Arial"/>
              <a:buNone/>
            </a:pPr>
            <a:endParaRPr sz="2200">
              <a:solidFill>
                <a:schemeClr val="dk1"/>
              </a:solidFill>
              <a:latin typeface="Corbel"/>
              <a:ea typeface="Corbel"/>
              <a:cs typeface="Corbel"/>
              <a:sym typeface="Corbe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3"/>
          <p:cNvSpPr txBox="1">
            <a:spLocks noGrp="1"/>
          </p:cNvSpPr>
          <p:nvPr>
            <p:ph type="title"/>
          </p:nvPr>
        </p:nvSpPr>
        <p:spPr>
          <a:xfrm>
            <a:off x="838199" y="365125"/>
            <a:ext cx="1102236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Threats to self and the connection with Threat Assessment</a:t>
            </a:r>
            <a:endParaRPr b="1">
              <a:solidFill>
                <a:srgbClr val="002060"/>
              </a:solidFill>
              <a:latin typeface="Corbel"/>
              <a:ea typeface="Corbel"/>
              <a:cs typeface="Corbel"/>
              <a:sym typeface="Corbel"/>
            </a:endParaRPr>
          </a:p>
        </p:txBody>
      </p:sp>
      <p:pic>
        <p:nvPicPr>
          <p:cNvPr id="230" name="Google Shape;230;p13"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231" name="Google Shape;231;p13"/>
          <p:cNvSpPr txBox="1"/>
          <p:nvPr/>
        </p:nvSpPr>
        <p:spPr>
          <a:xfrm>
            <a:off x="838198" y="1754604"/>
            <a:ext cx="10782672" cy="4431983"/>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200"/>
              <a:buFont typeface="Arial"/>
              <a:buChar char="•"/>
            </a:pPr>
            <a:r>
              <a:rPr lang="en-GB" sz="2200" dirty="0">
                <a:solidFill>
                  <a:schemeClr val="dk1"/>
                </a:solidFill>
                <a:latin typeface="Corbel"/>
                <a:ea typeface="Corbel"/>
                <a:cs typeface="Corbel"/>
                <a:sym typeface="Corbel"/>
              </a:rPr>
              <a:t>TATs and Act 71 / Crisis Response Teams need to coordinate efforts</a:t>
            </a:r>
            <a:endParaRPr dirty="0"/>
          </a:p>
          <a:p>
            <a:pPr marL="342900" marR="0" lvl="0" indent="-342900" algn="l" rtl="0">
              <a:spcBef>
                <a:spcPts val="600"/>
              </a:spcBef>
              <a:spcAft>
                <a:spcPts val="0"/>
              </a:spcAft>
              <a:buClr>
                <a:schemeClr val="dk1"/>
              </a:buClr>
              <a:buSzPts val="2200"/>
              <a:buFont typeface="Arial"/>
              <a:buChar char="•"/>
            </a:pPr>
            <a:r>
              <a:rPr lang="en-GB" sz="2200" dirty="0">
                <a:solidFill>
                  <a:schemeClr val="dk1"/>
                </a:solidFill>
                <a:latin typeface="Corbel"/>
                <a:ea typeface="Corbel"/>
                <a:cs typeface="Corbel"/>
                <a:sym typeface="Corbel"/>
              </a:rPr>
              <a:t>Consider how and when students may need to be referred </a:t>
            </a:r>
            <a:r>
              <a:rPr lang="en-GB" sz="2200" b="1" i="1" dirty="0">
                <a:solidFill>
                  <a:schemeClr val="dk1"/>
                </a:solidFill>
                <a:latin typeface="Corbel"/>
                <a:ea typeface="Corbel"/>
                <a:cs typeface="Corbel"/>
                <a:sym typeface="Corbel"/>
              </a:rPr>
              <a:t>to </a:t>
            </a:r>
            <a:r>
              <a:rPr lang="en-GB" sz="2200" dirty="0">
                <a:solidFill>
                  <a:schemeClr val="dk1"/>
                </a:solidFill>
                <a:latin typeface="Corbel"/>
                <a:ea typeface="Corbel"/>
                <a:cs typeface="Corbel"/>
                <a:sym typeface="Corbel"/>
              </a:rPr>
              <a:t>and </a:t>
            </a:r>
            <a:r>
              <a:rPr lang="en-GB" sz="2200" b="1" i="1" dirty="0">
                <a:solidFill>
                  <a:schemeClr val="dk1"/>
                </a:solidFill>
                <a:latin typeface="Corbel"/>
                <a:ea typeface="Corbel"/>
                <a:cs typeface="Corbel"/>
                <a:sym typeface="Corbel"/>
              </a:rPr>
              <a:t>from</a:t>
            </a:r>
            <a:r>
              <a:rPr lang="en-GB" sz="2200" dirty="0">
                <a:solidFill>
                  <a:schemeClr val="dk1"/>
                </a:solidFill>
                <a:latin typeface="Corbel"/>
                <a:ea typeface="Corbel"/>
                <a:cs typeface="Corbel"/>
                <a:sym typeface="Corbel"/>
              </a:rPr>
              <a:t>  TATs, and/or the potential points of overlap or intersection</a:t>
            </a:r>
            <a:endParaRPr dirty="0"/>
          </a:p>
          <a:p>
            <a:pPr marL="342900" marR="0" lvl="0" indent="-342900" algn="l" rtl="0">
              <a:spcBef>
                <a:spcPts val="600"/>
              </a:spcBef>
              <a:spcAft>
                <a:spcPts val="0"/>
              </a:spcAft>
              <a:buClr>
                <a:schemeClr val="dk1"/>
              </a:buClr>
              <a:buSzPts val="2200"/>
              <a:buFont typeface="Arial"/>
              <a:buChar char="•"/>
            </a:pPr>
            <a:r>
              <a:rPr lang="en-GB" sz="2200" dirty="0">
                <a:solidFill>
                  <a:schemeClr val="dk1"/>
                </a:solidFill>
                <a:latin typeface="Corbel"/>
                <a:ea typeface="Corbel"/>
                <a:cs typeface="Corbel"/>
                <a:sym typeface="Corbel"/>
              </a:rPr>
              <a:t>Develop policies and procedures that operationalize this coordination</a:t>
            </a:r>
            <a:endParaRPr dirty="0"/>
          </a:p>
          <a:p>
            <a:pPr marL="342900" marR="0" lvl="0" indent="-342900" algn="l" rtl="0">
              <a:spcBef>
                <a:spcPts val="600"/>
              </a:spcBef>
              <a:spcAft>
                <a:spcPts val="0"/>
              </a:spcAft>
              <a:buClr>
                <a:schemeClr val="dk1"/>
              </a:buClr>
              <a:buSzPts val="2200"/>
              <a:buFont typeface="Arial"/>
              <a:buChar char="•"/>
            </a:pPr>
            <a:r>
              <a:rPr lang="en-GB" sz="2200" dirty="0" err="1">
                <a:solidFill>
                  <a:schemeClr val="dk1"/>
                </a:solidFill>
                <a:latin typeface="Corbel"/>
                <a:ea typeface="Corbel"/>
                <a:cs typeface="Corbel"/>
                <a:sym typeface="Corbel"/>
              </a:rPr>
              <a:t>TATs’</a:t>
            </a:r>
            <a:r>
              <a:rPr lang="en-GB" sz="2200" dirty="0">
                <a:solidFill>
                  <a:schemeClr val="dk1"/>
                </a:solidFill>
                <a:latin typeface="Corbel"/>
                <a:ea typeface="Corbel"/>
                <a:cs typeface="Corbel"/>
                <a:sym typeface="Corbel"/>
              </a:rPr>
              <a:t> work [and this training] has a significant focus on acts of targeted violence toward others</a:t>
            </a:r>
            <a:endParaRPr dirty="0"/>
          </a:p>
          <a:p>
            <a:pPr marL="342900" marR="0" lvl="0" indent="-342900" algn="l" rtl="0">
              <a:spcBef>
                <a:spcPts val="600"/>
              </a:spcBef>
              <a:spcAft>
                <a:spcPts val="0"/>
              </a:spcAft>
              <a:buClr>
                <a:schemeClr val="dk1"/>
              </a:buClr>
              <a:buSzPts val="2200"/>
              <a:buFont typeface="Arial"/>
              <a:buChar char="•"/>
            </a:pPr>
            <a:r>
              <a:rPr lang="en-GB" sz="2200" dirty="0">
                <a:solidFill>
                  <a:schemeClr val="dk1"/>
                </a:solidFill>
                <a:latin typeface="Corbel"/>
                <a:ea typeface="Corbel"/>
                <a:cs typeface="Corbel"/>
                <a:sym typeface="Corbel"/>
              </a:rPr>
              <a:t>This is </a:t>
            </a:r>
            <a:r>
              <a:rPr lang="en-GB" sz="2200" b="1" i="1" dirty="0">
                <a:solidFill>
                  <a:schemeClr val="dk1"/>
                </a:solidFill>
                <a:latin typeface="Corbel"/>
                <a:ea typeface="Corbel"/>
                <a:cs typeface="Corbel"/>
                <a:sym typeface="Corbel"/>
              </a:rPr>
              <a:t>not to minimize suicide risk</a:t>
            </a:r>
            <a:endParaRPr dirty="0"/>
          </a:p>
          <a:p>
            <a:pPr marL="342900" marR="0" lvl="0" indent="-342900" algn="l" rtl="0">
              <a:spcBef>
                <a:spcPts val="600"/>
              </a:spcBef>
              <a:spcAft>
                <a:spcPts val="0"/>
              </a:spcAft>
              <a:buClr>
                <a:schemeClr val="dk1"/>
              </a:buClr>
              <a:buSzPts val="2200"/>
              <a:buFont typeface="Arial"/>
              <a:buChar char="•"/>
            </a:pPr>
            <a:r>
              <a:rPr lang="en-GB" sz="2200" dirty="0">
                <a:solidFill>
                  <a:schemeClr val="dk1"/>
                </a:solidFill>
                <a:latin typeface="Corbel"/>
                <a:ea typeface="Corbel"/>
                <a:cs typeface="Corbel"/>
                <a:sym typeface="Corbel"/>
              </a:rPr>
              <a:t>PAYS 2023: In the preceding 12 months, of students in grades 8, 10, and 12:</a:t>
            </a:r>
            <a:endParaRPr dirty="0"/>
          </a:p>
          <a:p>
            <a:pPr marL="800100" lvl="1" indent="-342900">
              <a:spcBef>
                <a:spcPts val="600"/>
              </a:spcBef>
              <a:buClr>
                <a:schemeClr val="dk1"/>
              </a:buClr>
              <a:buSzPts val="2200"/>
              <a:buFont typeface="Arial"/>
              <a:buChar char="•"/>
            </a:pPr>
            <a:r>
              <a:rPr lang="en-GB" sz="2200" dirty="0">
                <a:solidFill>
                  <a:schemeClr val="dk1"/>
                </a:solidFill>
                <a:latin typeface="Corbel"/>
                <a:ea typeface="Corbel"/>
                <a:cs typeface="Corbel"/>
                <a:sym typeface="Corbel"/>
              </a:rPr>
              <a:t>16.5%, 16.4% and 17.9% respectively</a:t>
            </a:r>
            <a:r>
              <a:rPr lang="en-GB" sz="2200" b="0" i="0" u="none" strike="noStrike" cap="none" dirty="0">
                <a:solidFill>
                  <a:schemeClr val="dk1"/>
                </a:solidFill>
                <a:latin typeface="Corbel"/>
                <a:ea typeface="Corbel"/>
                <a:cs typeface="Corbel"/>
                <a:sym typeface="Corbel"/>
              </a:rPr>
              <a:t> had reported considering suicide</a:t>
            </a:r>
            <a:endParaRPr dirty="0"/>
          </a:p>
          <a:p>
            <a:pPr marL="800100" lvl="1" indent="-342900">
              <a:spcBef>
                <a:spcPts val="600"/>
              </a:spcBef>
              <a:buClr>
                <a:schemeClr val="dk1"/>
              </a:buClr>
              <a:buSzPts val="2200"/>
              <a:buFont typeface="Arial"/>
              <a:buChar char="•"/>
            </a:pPr>
            <a:r>
              <a:rPr lang="en-GB" sz="2200" dirty="0">
                <a:solidFill>
                  <a:schemeClr val="dk1"/>
                </a:solidFill>
                <a:latin typeface="Corbel"/>
                <a:ea typeface="Corbel"/>
                <a:cs typeface="Corbel"/>
                <a:sym typeface="Corbel"/>
              </a:rPr>
              <a:t>5.3%. 5.4% and 5.9% respectively </a:t>
            </a:r>
            <a:r>
              <a:rPr lang="en-GB" sz="2200" b="0" i="0" u="none" strike="noStrike" cap="none" dirty="0">
                <a:solidFill>
                  <a:schemeClr val="dk1"/>
                </a:solidFill>
                <a:latin typeface="Corbel"/>
                <a:ea typeface="Corbel"/>
                <a:cs typeface="Corbel"/>
                <a:sym typeface="Corbel"/>
              </a:rPr>
              <a:t>had attempted suicide</a:t>
            </a:r>
            <a:endParaRPr dirty="0"/>
          </a:p>
          <a:p>
            <a:pPr marL="800100" lvl="1" indent="-342900">
              <a:spcBef>
                <a:spcPts val="600"/>
              </a:spcBef>
              <a:buClr>
                <a:schemeClr val="dk1"/>
              </a:buClr>
              <a:buSzPts val="2200"/>
              <a:buFont typeface="Arial"/>
              <a:buChar char="•"/>
            </a:pPr>
            <a:r>
              <a:rPr lang="en-GB" sz="2200" dirty="0">
                <a:solidFill>
                  <a:schemeClr val="dk1"/>
                </a:solidFill>
                <a:latin typeface="Corbel"/>
                <a:ea typeface="Corbel"/>
                <a:cs typeface="Corbel"/>
                <a:sym typeface="Corbel"/>
              </a:rPr>
              <a:t>16.5%, 15.1% and 13% respectively </a:t>
            </a:r>
            <a:r>
              <a:rPr lang="en-GB" sz="2200" b="0" i="0" u="none" strike="noStrike" cap="none" dirty="0">
                <a:solidFill>
                  <a:schemeClr val="dk1"/>
                </a:solidFill>
                <a:latin typeface="Corbel"/>
                <a:ea typeface="Corbel"/>
                <a:cs typeface="Corbel"/>
                <a:sym typeface="Corbel"/>
              </a:rPr>
              <a:t>had self-harmed</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4"/>
          <p:cNvSpPr txBox="1">
            <a:spLocks noGrp="1"/>
          </p:cNvSpPr>
          <p:nvPr>
            <p:ph type="title"/>
          </p:nvPr>
        </p:nvSpPr>
        <p:spPr>
          <a:xfrm>
            <a:off x="838199" y="365125"/>
            <a:ext cx="1102236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Threats to self and the connection with Threat Assessment</a:t>
            </a:r>
            <a:endParaRPr b="1">
              <a:solidFill>
                <a:srgbClr val="002060"/>
              </a:solidFill>
              <a:latin typeface="Corbel"/>
              <a:ea typeface="Corbel"/>
              <a:cs typeface="Corbel"/>
              <a:sym typeface="Corbel"/>
            </a:endParaRPr>
          </a:p>
        </p:txBody>
      </p:sp>
      <p:pic>
        <p:nvPicPr>
          <p:cNvPr id="238" name="Google Shape;238;p14"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239" name="Google Shape;239;p14"/>
          <p:cNvSpPr txBox="1"/>
          <p:nvPr/>
        </p:nvSpPr>
        <p:spPr>
          <a:xfrm>
            <a:off x="838198" y="1754604"/>
            <a:ext cx="10629552" cy="42319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dirty="0">
                <a:solidFill>
                  <a:schemeClr val="dk1"/>
                </a:solidFill>
                <a:latin typeface="Corbel"/>
                <a:ea typeface="Corbel"/>
                <a:cs typeface="Corbel"/>
                <a:sym typeface="Corbel"/>
              </a:rPr>
              <a:t>But it recognizes the following:</a:t>
            </a:r>
            <a:endParaRPr dirty="0"/>
          </a:p>
          <a:p>
            <a:pPr marL="342900" marR="0" lvl="0" indent="-342900" algn="l" rtl="0">
              <a:spcBef>
                <a:spcPts val="600"/>
              </a:spcBef>
              <a:spcAft>
                <a:spcPts val="0"/>
              </a:spcAft>
              <a:buClr>
                <a:schemeClr val="dk1"/>
              </a:buClr>
              <a:buSzPts val="2200"/>
              <a:buFont typeface="Arial"/>
              <a:buChar char="•"/>
            </a:pPr>
            <a:r>
              <a:rPr lang="en-GB" sz="2200" dirty="0">
                <a:solidFill>
                  <a:schemeClr val="dk1"/>
                </a:solidFill>
                <a:latin typeface="Corbel"/>
                <a:ea typeface="Corbel"/>
                <a:cs typeface="Corbel"/>
                <a:sym typeface="Corbel"/>
              </a:rPr>
              <a:t>Established, mature pathways exist to assess and intervene with those posing a threat to self… and, if procedures to assess and intervene in suicide risk </a:t>
            </a:r>
            <a:r>
              <a:rPr lang="en-GB" sz="2200" b="1" i="1" dirty="0">
                <a:solidFill>
                  <a:schemeClr val="dk1"/>
                </a:solidFill>
                <a:latin typeface="Corbel"/>
                <a:ea typeface="Corbel"/>
                <a:cs typeface="Corbel"/>
                <a:sym typeface="Corbel"/>
              </a:rPr>
              <a:t>do not currently exist, these should be put in place</a:t>
            </a:r>
            <a:r>
              <a:rPr lang="en-GB" sz="2200" dirty="0">
                <a:solidFill>
                  <a:schemeClr val="dk1"/>
                </a:solidFill>
                <a:latin typeface="Corbel"/>
                <a:ea typeface="Corbel"/>
                <a:cs typeface="Corbel"/>
                <a:sym typeface="Corbel"/>
              </a:rPr>
              <a:t>, but this is not for the TAT to action</a:t>
            </a:r>
            <a:endParaRPr dirty="0"/>
          </a:p>
          <a:p>
            <a:pPr marL="342900" marR="0" lvl="0" indent="-342900" algn="l" rtl="0">
              <a:spcBef>
                <a:spcPts val="600"/>
              </a:spcBef>
              <a:spcAft>
                <a:spcPts val="0"/>
              </a:spcAft>
              <a:buClr>
                <a:schemeClr val="dk1"/>
              </a:buClr>
              <a:buSzPts val="2200"/>
              <a:buFont typeface="Arial"/>
              <a:buChar char="•"/>
            </a:pPr>
            <a:r>
              <a:rPr lang="en-GB" sz="2200" dirty="0">
                <a:solidFill>
                  <a:schemeClr val="dk1"/>
                </a:solidFill>
                <a:latin typeface="Corbel"/>
                <a:ea typeface="Corbel"/>
                <a:cs typeface="Corbel"/>
                <a:sym typeface="Corbel"/>
              </a:rPr>
              <a:t>Most individuals posing a threat to self </a:t>
            </a:r>
            <a:r>
              <a:rPr lang="en-GB" sz="2200" b="1" i="1" dirty="0">
                <a:solidFill>
                  <a:schemeClr val="dk1"/>
                </a:solidFill>
                <a:latin typeface="Corbel"/>
                <a:ea typeface="Corbel"/>
                <a:cs typeface="Corbel"/>
                <a:sym typeface="Corbel"/>
              </a:rPr>
              <a:t>do not pose a threat to others</a:t>
            </a:r>
            <a:endParaRPr dirty="0"/>
          </a:p>
          <a:p>
            <a:pPr marL="342900" marR="0" lvl="0" indent="-342900" algn="l" rtl="0">
              <a:spcBef>
                <a:spcPts val="600"/>
              </a:spcBef>
              <a:spcAft>
                <a:spcPts val="0"/>
              </a:spcAft>
              <a:buClr>
                <a:schemeClr val="dk1"/>
              </a:buClr>
              <a:buSzPts val="2200"/>
              <a:buFont typeface="Arial"/>
              <a:buChar char="•"/>
            </a:pPr>
            <a:r>
              <a:rPr lang="en-GB" sz="2200" dirty="0">
                <a:solidFill>
                  <a:schemeClr val="dk1"/>
                </a:solidFill>
                <a:latin typeface="Corbel"/>
                <a:ea typeface="Corbel"/>
                <a:cs typeface="Corbel"/>
                <a:sym typeface="Corbel"/>
              </a:rPr>
              <a:t>The </a:t>
            </a:r>
            <a:r>
              <a:rPr lang="en-GB" sz="2200" b="1" i="1" dirty="0">
                <a:solidFill>
                  <a:schemeClr val="dk1"/>
                </a:solidFill>
                <a:latin typeface="Corbel"/>
                <a:ea typeface="Corbel"/>
                <a:cs typeface="Corbel"/>
                <a:sym typeface="Corbel"/>
              </a:rPr>
              <a:t>converse is not true</a:t>
            </a:r>
            <a:r>
              <a:rPr lang="en-GB" sz="2200" dirty="0">
                <a:solidFill>
                  <a:schemeClr val="dk1"/>
                </a:solidFill>
                <a:latin typeface="Corbel"/>
                <a:ea typeface="Corbel"/>
                <a:cs typeface="Corbel"/>
                <a:sym typeface="Corbel"/>
              </a:rPr>
              <a:t>… NTAC Protecting America’s Schools analysis of targeted violence in K-12 settings found:</a:t>
            </a:r>
            <a:endParaRPr dirty="0"/>
          </a:p>
          <a:p>
            <a:pPr marL="1257300" marR="0" lvl="2" indent="-342900" algn="l" rtl="0">
              <a:spcBef>
                <a:spcPts val="600"/>
              </a:spcBef>
              <a:spcAft>
                <a:spcPts val="0"/>
              </a:spcAft>
              <a:buClr>
                <a:schemeClr val="dk1"/>
              </a:buClr>
              <a:buSzPts val="2000"/>
              <a:buFont typeface="Arial"/>
              <a:buChar char="•"/>
            </a:pPr>
            <a:r>
              <a:rPr lang="en-GB" sz="2000" b="0" i="0" u="none" strike="noStrike" cap="none" dirty="0">
                <a:solidFill>
                  <a:schemeClr val="dk1"/>
                </a:solidFill>
                <a:latin typeface="Corbel"/>
                <a:ea typeface="Corbel"/>
                <a:cs typeface="Corbel"/>
                <a:sym typeface="Corbel"/>
              </a:rPr>
              <a:t>41% of the students carrying out the violent acts were motivated by suicide</a:t>
            </a:r>
            <a:endParaRPr dirty="0"/>
          </a:p>
          <a:p>
            <a:pPr marL="1257300" marR="0" lvl="2" indent="-342900" algn="l" rtl="0">
              <a:spcBef>
                <a:spcPts val="600"/>
              </a:spcBef>
              <a:spcAft>
                <a:spcPts val="0"/>
              </a:spcAft>
              <a:buClr>
                <a:schemeClr val="dk1"/>
              </a:buClr>
              <a:buSzPts val="2000"/>
              <a:buFont typeface="Arial"/>
              <a:buChar char="•"/>
            </a:pPr>
            <a:r>
              <a:rPr lang="en-GB" sz="2000" b="0" i="0" u="none" strike="noStrike" cap="none" dirty="0">
                <a:solidFill>
                  <a:schemeClr val="dk1"/>
                </a:solidFill>
                <a:latin typeface="Corbel"/>
                <a:ea typeface="Corbel"/>
                <a:cs typeface="Corbel"/>
                <a:sym typeface="Corbel"/>
              </a:rPr>
              <a:t>For 7%, this appeared to be their primary motive</a:t>
            </a:r>
            <a:endParaRPr dirty="0"/>
          </a:p>
          <a:p>
            <a:pPr marL="1257300" marR="0" lvl="2" indent="-342900" algn="l" rtl="0">
              <a:spcBef>
                <a:spcPts val="600"/>
              </a:spcBef>
              <a:spcAft>
                <a:spcPts val="0"/>
              </a:spcAft>
              <a:buClr>
                <a:schemeClr val="dk1"/>
              </a:buClr>
              <a:buSzPts val="2000"/>
              <a:buFont typeface="Arial"/>
              <a:buChar char="•"/>
            </a:pPr>
            <a:r>
              <a:rPr lang="en-GB" sz="2000" b="0" i="0" u="none" strike="noStrike" cap="none" dirty="0">
                <a:solidFill>
                  <a:schemeClr val="dk1"/>
                </a:solidFill>
                <a:latin typeface="Corbel"/>
                <a:ea typeface="Corbel"/>
                <a:cs typeface="Corbel"/>
                <a:sym typeface="Corbel"/>
              </a:rPr>
              <a:t>An additional 34% had suicidality as a secondary motive</a:t>
            </a:r>
            <a:endParaRPr dirty="0"/>
          </a:p>
          <a:p>
            <a:pPr marL="1257300" marR="0" lvl="2" indent="-342900" algn="l" rtl="0">
              <a:spcBef>
                <a:spcPts val="600"/>
              </a:spcBef>
              <a:spcAft>
                <a:spcPts val="0"/>
              </a:spcAft>
              <a:buClr>
                <a:schemeClr val="dk1"/>
              </a:buClr>
              <a:buSzPts val="2000"/>
              <a:buFont typeface="Arial"/>
              <a:buChar char="•"/>
            </a:pPr>
            <a:r>
              <a:rPr lang="en-GB" sz="2000" b="0" i="0" u="none" strike="noStrike" cap="none" dirty="0">
                <a:solidFill>
                  <a:schemeClr val="dk1"/>
                </a:solidFill>
                <a:latin typeface="Corbel"/>
                <a:ea typeface="Corbel"/>
                <a:cs typeface="Corbel"/>
                <a:sym typeface="Corbel"/>
              </a:rPr>
              <a:t>54% had communicated about, or engaged in </a:t>
            </a:r>
            <a:r>
              <a:rPr lang="en-GB" sz="2000" b="0" i="0" u="none" strike="noStrike" cap="none" dirty="0" err="1">
                <a:solidFill>
                  <a:schemeClr val="dk1"/>
                </a:solidFill>
                <a:latin typeface="Corbel"/>
                <a:ea typeface="Corbel"/>
                <a:cs typeface="Corbel"/>
                <a:sym typeface="Corbel"/>
              </a:rPr>
              <a:t>behaviors</a:t>
            </a:r>
            <a:r>
              <a:rPr lang="en-GB" sz="2000" b="0" i="0" u="none" strike="noStrike" cap="none" dirty="0">
                <a:solidFill>
                  <a:schemeClr val="dk1"/>
                </a:solidFill>
                <a:latin typeface="Corbel"/>
                <a:ea typeface="Corbel"/>
                <a:cs typeface="Corbel"/>
                <a:sym typeface="Corbel"/>
              </a:rPr>
              <a:t> related to, suicide or self-harm</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5"/>
          <p:cNvSpPr txBox="1">
            <a:spLocks noGrp="1"/>
          </p:cNvSpPr>
          <p:nvPr>
            <p:ph type="title"/>
          </p:nvPr>
        </p:nvSpPr>
        <p:spPr>
          <a:xfrm>
            <a:off x="838199" y="365125"/>
            <a:ext cx="1102236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Threats to self and the connection with Threat Assessment</a:t>
            </a:r>
            <a:endParaRPr b="1">
              <a:solidFill>
                <a:srgbClr val="002060"/>
              </a:solidFill>
              <a:latin typeface="Corbel"/>
              <a:ea typeface="Corbel"/>
              <a:cs typeface="Corbel"/>
              <a:sym typeface="Corbel"/>
            </a:endParaRPr>
          </a:p>
        </p:txBody>
      </p:sp>
      <p:pic>
        <p:nvPicPr>
          <p:cNvPr id="246" name="Google Shape;246;p15"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247" name="Google Shape;247;p15"/>
          <p:cNvSpPr txBox="1"/>
          <p:nvPr/>
        </p:nvSpPr>
        <p:spPr>
          <a:xfrm>
            <a:off x="838198" y="1754604"/>
            <a:ext cx="10782672" cy="37856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chemeClr val="dk1"/>
                </a:solidFill>
                <a:latin typeface="Corbel"/>
                <a:ea typeface="Corbel"/>
                <a:cs typeface="Corbel"/>
                <a:sym typeface="Corbel"/>
              </a:rPr>
              <a:t>What does this mean in practical terms:</a:t>
            </a:r>
            <a:endParaRPr/>
          </a:p>
          <a:p>
            <a:pPr marL="342900" marR="0" lvl="0" indent="-342900" algn="l" rtl="0">
              <a:spcBef>
                <a:spcPts val="600"/>
              </a:spcBef>
              <a:spcAft>
                <a:spcPts val="0"/>
              </a:spcAft>
              <a:buClr>
                <a:schemeClr val="dk1"/>
              </a:buClr>
              <a:buSzPts val="2200"/>
              <a:buFont typeface="Arial"/>
              <a:buChar char="•"/>
            </a:pPr>
            <a:r>
              <a:rPr lang="en-GB" sz="2200">
                <a:solidFill>
                  <a:schemeClr val="dk1"/>
                </a:solidFill>
                <a:latin typeface="Corbel"/>
                <a:ea typeface="Corbel"/>
                <a:cs typeface="Corbel"/>
                <a:sym typeface="Corbel"/>
              </a:rPr>
              <a:t>TATs are unlikely to see the majority of students presenting initially with suicidal thoughts or behaviors</a:t>
            </a:r>
            <a:endParaRPr/>
          </a:p>
          <a:p>
            <a:pPr marL="342900" marR="0" lvl="0" indent="-342900" algn="l" rtl="0">
              <a:spcBef>
                <a:spcPts val="600"/>
              </a:spcBef>
              <a:spcAft>
                <a:spcPts val="0"/>
              </a:spcAft>
              <a:buClr>
                <a:schemeClr val="dk1"/>
              </a:buClr>
              <a:buSzPts val="2200"/>
              <a:buFont typeface="Arial"/>
              <a:buChar char="•"/>
            </a:pPr>
            <a:r>
              <a:rPr lang="en-GB" sz="2200">
                <a:solidFill>
                  <a:schemeClr val="dk1"/>
                </a:solidFill>
                <a:latin typeface="Corbel"/>
                <a:ea typeface="Corbel"/>
                <a:cs typeface="Corbel"/>
                <a:sym typeface="Corbel"/>
              </a:rPr>
              <a:t>This is because these students are rarely a threat to others, and so will be assessed and supported through the established suicide prevention pathways and referred into the TA process only where there are warning signs that may indicate a possible risk to others </a:t>
            </a:r>
            <a:endParaRPr/>
          </a:p>
          <a:p>
            <a:pPr marL="342900" marR="0" lvl="0" indent="-342900" algn="l" rtl="0">
              <a:spcBef>
                <a:spcPts val="600"/>
              </a:spcBef>
              <a:spcAft>
                <a:spcPts val="0"/>
              </a:spcAft>
              <a:buClr>
                <a:schemeClr val="dk1"/>
              </a:buClr>
              <a:buSzPts val="2200"/>
              <a:buFont typeface="Arial"/>
              <a:buChar char="•"/>
            </a:pPr>
            <a:r>
              <a:rPr lang="en-GB" sz="2200">
                <a:solidFill>
                  <a:schemeClr val="dk1"/>
                </a:solidFill>
                <a:latin typeface="Corbel"/>
                <a:ea typeface="Corbel"/>
                <a:cs typeface="Corbel"/>
                <a:sym typeface="Corbel"/>
              </a:rPr>
              <a:t>For this reason, TATs could </a:t>
            </a:r>
            <a:r>
              <a:rPr lang="en-GB" sz="2200" b="1" i="1">
                <a:solidFill>
                  <a:schemeClr val="dk1"/>
                </a:solidFill>
                <a:latin typeface="Corbel"/>
                <a:ea typeface="Corbel"/>
                <a:cs typeface="Corbel"/>
                <a:sym typeface="Corbel"/>
              </a:rPr>
              <a:t>never</a:t>
            </a:r>
            <a:r>
              <a:rPr lang="en-GB" sz="2200">
                <a:solidFill>
                  <a:schemeClr val="dk1"/>
                </a:solidFill>
                <a:latin typeface="Corbel"/>
                <a:ea typeface="Corbel"/>
                <a:cs typeface="Corbel"/>
                <a:sym typeface="Corbel"/>
              </a:rPr>
              <a:t> be deemed responsible for the assessment of, and intervention with, </a:t>
            </a:r>
            <a:r>
              <a:rPr lang="en-GB" sz="2200" b="1" i="1">
                <a:solidFill>
                  <a:schemeClr val="dk1"/>
                </a:solidFill>
                <a:latin typeface="Corbel"/>
                <a:ea typeface="Corbel"/>
                <a:cs typeface="Corbel"/>
                <a:sym typeface="Corbel"/>
              </a:rPr>
              <a:t>all </a:t>
            </a:r>
            <a:r>
              <a:rPr lang="en-GB" sz="2200">
                <a:solidFill>
                  <a:schemeClr val="dk1"/>
                </a:solidFill>
                <a:latin typeface="Corbel"/>
                <a:ea typeface="Corbel"/>
                <a:cs typeface="Corbel"/>
                <a:sym typeface="Corbel"/>
              </a:rPr>
              <a:t>students at risk for suicide</a:t>
            </a:r>
            <a:endParaRPr/>
          </a:p>
          <a:p>
            <a:pPr marL="342900" marR="0" lvl="0" indent="-342900" algn="l" rtl="0">
              <a:spcBef>
                <a:spcPts val="600"/>
              </a:spcBef>
              <a:spcAft>
                <a:spcPts val="0"/>
              </a:spcAft>
              <a:buClr>
                <a:schemeClr val="dk1"/>
              </a:buClr>
              <a:buSzPts val="2200"/>
              <a:buFont typeface="Arial"/>
              <a:buChar char="•"/>
            </a:pPr>
            <a:r>
              <a:rPr lang="en-GB" sz="2200">
                <a:solidFill>
                  <a:schemeClr val="dk1"/>
                </a:solidFill>
                <a:latin typeface="Corbel"/>
                <a:ea typeface="Corbel"/>
                <a:cs typeface="Corbel"/>
                <a:sym typeface="Corbel"/>
              </a:rPr>
              <a:t>Given the increased risk of suicide among students that pose a risk of violence to others, </a:t>
            </a:r>
            <a:r>
              <a:rPr lang="en-GB" sz="2200" b="1" i="1">
                <a:solidFill>
                  <a:schemeClr val="dk1"/>
                </a:solidFill>
                <a:latin typeface="Corbel"/>
                <a:ea typeface="Corbel"/>
                <a:cs typeface="Corbel"/>
                <a:sym typeface="Corbel"/>
              </a:rPr>
              <a:t>any student referred to the TAT should be screened for risk for suicide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6"/>
          <p:cNvSpPr txBox="1">
            <a:spLocks noGrp="1"/>
          </p:cNvSpPr>
          <p:nvPr>
            <p:ph type="title"/>
          </p:nvPr>
        </p:nvSpPr>
        <p:spPr>
          <a:xfrm>
            <a:off x="838199" y="365125"/>
            <a:ext cx="1102236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Threats to self and the connection with Threat Assessment</a:t>
            </a:r>
            <a:endParaRPr b="1">
              <a:solidFill>
                <a:srgbClr val="002060"/>
              </a:solidFill>
              <a:latin typeface="Corbel"/>
              <a:ea typeface="Corbel"/>
              <a:cs typeface="Corbel"/>
              <a:sym typeface="Corbel"/>
            </a:endParaRPr>
          </a:p>
        </p:txBody>
      </p:sp>
      <p:pic>
        <p:nvPicPr>
          <p:cNvPr id="254" name="Google Shape;254;p16"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255" name="Google Shape;255;p16"/>
          <p:cNvSpPr txBox="1"/>
          <p:nvPr/>
        </p:nvSpPr>
        <p:spPr>
          <a:xfrm>
            <a:off x="838198" y="1754604"/>
            <a:ext cx="10782672" cy="412420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200"/>
              <a:buFont typeface="Arial"/>
              <a:buChar char="•"/>
            </a:pPr>
            <a:r>
              <a:rPr lang="en-GB" sz="2200">
                <a:solidFill>
                  <a:schemeClr val="dk1"/>
                </a:solidFill>
                <a:latin typeface="Corbel"/>
                <a:ea typeface="Corbel"/>
                <a:cs typeface="Corbel"/>
                <a:sym typeface="Corbel"/>
              </a:rPr>
              <a:t>Members of TATs such as school counselors and school psychologists could act as a </a:t>
            </a:r>
            <a:r>
              <a:rPr lang="en-GB" sz="2200" i="1">
                <a:solidFill>
                  <a:schemeClr val="dk1"/>
                </a:solidFill>
                <a:latin typeface="Corbel"/>
                <a:ea typeface="Corbel"/>
                <a:cs typeface="Corbel"/>
                <a:sym typeface="Corbel"/>
              </a:rPr>
              <a:t>pivot</a:t>
            </a:r>
            <a:r>
              <a:rPr lang="en-GB" sz="2200">
                <a:solidFill>
                  <a:schemeClr val="dk1"/>
                </a:solidFill>
                <a:latin typeface="Corbel"/>
                <a:ea typeface="Corbel"/>
                <a:cs typeface="Corbel"/>
                <a:sym typeface="Corbel"/>
              </a:rPr>
              <a:t>, as they will frequently also be responsible for suicide risk screening or assessment within a school entity, providing a natural point of synergy</a:t>
            </a:r>
            <a:endParaRPr/>
          </a:p>
          <a:p>
            <a:pPr marL="342900" marR="0" lvl="0" indent="-342900" algn="l" rtl="0">
              <a:spcBef>
                <a:spcPts val="600"/>
              </a:spcBef>
              <a:spcAft>
                <a:spcPts val="0"/>
              </a:spcAft>
              <a:buClr>
                <a:schemeClr val="dk1"/>
              </a:buClr>
              <a:buSzPts val="2200"/>
              <a:buFont typeface="Arial"/>
              <a:buChar char="•"/>
            </a:pPr>
            <a:r>
              <a:rPr lang="en-GB" sz="2200">
                <a:solidFill>
                  <a:schemeClr val="dk1"/>
                </a:solidFill>
                <a:latin typeface="Corbel"/>
                <a:ea typeface="Corbel"/>
                <a:cs typeface="Corbel"/>
                <a:sym typeface="Corbel"/>
              </a:rPr>
              <a:t>Or this pivot role could be performed by other TAT members who are members of Act 71 / Crisis Response Teams (e.g., School Safety and Security Coordinator)</a:t>
            </a:r>
            <a:endParaRPr/>
          </a:p>
          <a:p>
            <a:pPr marL="342900" marR="0" lvl="0" indent="-342900" algn="l" rtl="0">
              <a:spcBef>
                <a:spcPts val="600"/>
              </a:spcBef>
              <a:spcAft>
                <a:spcPts val="0"/>
              </a:spcAft>
              <a:buClr>
                <a:schemeClr val="dk1"/>
              </a:buClr>
              <a:buSzPts val="2200"/>
              <a:buFont typeface="Arial"/>
              <a:buChar char="•"/>
            </a:pPr>
            <a:r>
              <a:rPr lang="en-GB" sz="2200">
                <a:solidFill>
                  <a:schemeClr val="dk1"/>
                </a:solidFill>
                <a:latin typeface="Corbel"/>
                <a:ea typeface="Corbel"/>
                <a:cs typeface="Corbel"/>
                <a:sym typeface="Corbel"/>
              </a:rPr>
              <a:t>TATs should establish protocols for information sharing and follow-up regarding the outcome of a suicide risk screening or assessment for a student who, because they also present a threat to others, will remain involved in the TA process:</a:t>
            </a:r>
            <a:endParaRPr/>
          </a:p>
          <a:p>
            <a:pPr marL="800100" marR="0" lvl="1" indent="-342900" algn="l" rtl="0">
              <a:spcBef>
                <a:spcPts val="600"/>
              </a:spcBef>
              <a:spcAft>
                <a:spcPts val="0"/>
              </a:spcAft>
              <a:buClr>
                <a:schemeClr val="dk1"/>
              </a:buClr>
              <a:buSzPts val="2200"/>
              <a:buFont typeface="Arial"/>
              <a:buChar char="•"/>
            </a:pPr>
            <a:r>
              <a:rPr lang="en-GB" sz="2200" b="0" i="0" u="none" strike="noStrike" cap="none">
                <a:solidFill>
                  <a:schemeClr val="dk1"/>
                </a:solidFill>
                <a:latin typeface="Corbel"/>
                <a:ea typeface="Corbel"/>
                <a:cs typeface="Corbel"/>
                <a:sym typeface="Corbel"/>
              </a:rPr>
              <a:t>Will avoid risks that parallel efforts are counterproductive / duplicative</a:t>
            </a:r>
            <a:endParaRPr/>
          </a:p>
          <a:p>
            <a:pPr marL="800100" marR="0" lvl="1" indent="-342900" algn="l" rtl="0">
              <a:spcBef>
                <a:spcPts val="600"/>
              </a:spcBef>
              <a:spcAft>
                <a:spcPts val="0"/>
              </a:spcAft>
              <a:buClr>
                <a:schemeClr val="dk1"/>
              </a:buClr>
              <a:buSzPts val="2200"/>
              <a:buFont typeface="Arial"/>
              <a:buChar char="•"/>
            </a:pPr>
            <a:r>
              <a:rPr lang="en-GB" sz="2200" b="0" i="0" u="none" strike="noStrike" cap="none">
                <a:solidFill>
                  <a:schemeClr val="dk1"/>
                </a:solidFill>
                <a:latin typeface="Corbel"/>
                <a:ea typeface="Corbel"/>
                <a:cs typeface="Corbel"/>
                <a:sym typeface="Corbel"/>
              </a:rPr>
              <a:t>Consideration will need to be given to confidentiality and relevance to case management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7"/>
          <p:cNvSpPr txBox="1">
            <a:spLocks noGrp="1"/>
          </p:cNvSpPr>
          <p:nvPr>
            <p:ph type="title"/>
          </p:nvPr>
        </p:nvSpPr>
        <p:spPr>
          <a:xfrm>
            <a:off x="838199" y="365125"/>
            <a:ext cx="1102236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Threats to self and the connection with Threat Assessment</a:t>
            </a:r>
            <a:endParaRPr b="1">
              <a:solidFill>
                <a:srgbClr val="002060"/>
              </a:solidFill>
              <a:latin typeface="Corbel"/>
              <a:ea typeface="Corbel"/>
              <a:cs typeface="Corbel"/>
              <a:sym typeface="Corbel"/>
            </a:endParaRPr>
          </a:p>
        </p:txBody>
      </p:sp>
      <p:pic>
        <p:nvPicPr>
          <p:cNvPr id="262" name="Google Shape;262;p17"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263" name="Google Shape;263;p17"/>
          <p:cNvSpPr txBox="1"/>
          <p:nvPr/>
        </p:nvSpPr>
        <p:spPr>
          <a:xfrm>
            <a:off x="838198" y="1754604"/>
            <a:ext cx="10782672" cy="3477875"/>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000"/>
              <a:buFont typeface="Arial"/>
              <a:buChar char="•"/>
            </a:pPr>
            <a:r>
              <a:rPr lang="en-GB" sz="2000" dirty="0">
                <a:solidFill>
                  <a:schemeClr val="dk1"/>
                </a:solidFill>
                <a:latin typeface="Corbel"/>
                <a:ea typeface="Corbel"/>
                <a:cs typeface="Corbel"/>
                <a:sym typeface="Corbel"/>
              </a:rPr>
              <a:t>TATs must be aware of both warning signs and risk factors for suicide</a:t>
            </a:r>
            <a:endParaRPr dirty="0"/>
          </a:p>
          <a:p>
            <a:pPr marL="342900" marR="0" lvl="0" indent="-342900" algn="l" rtl="0">
              <a:spcBef>
                <a:spcPts val="600"/>
              </a:spcBef>
              <a:spcAft>
                <a:spcPts val="0"/>
              </a:spcAft>
              <a:buClr>
                <a:schemeClr val="dk1"/>
              </a:buClr>
              <a:buSzPts val="2000"/>
              <a:buFont typeface="Arial"/>
              <a:buChar char="•"/>
            </a:pPr>
            <a:r>
              <a:rPr lang="en-GB" sz="2000" dirty="0">
                <a:solidFill>
                  <a:schemeClr val="dk1"/>
                </a:solidFill>
                <a:latin typeface="Corbel"/>
                <a:ea typeface="Corbel"/>
                <a:cs typeface="Corbel"/>
                <a:sym typeface="Corbel"/>
              </a:rPr>
              <a:t>State suicide risk prevention efforts have strongly encouraged schools to focus primarily on warning signs (not risk factors) to activate their suicide prevention protocols</a:t>
            </a:r>
            <a:endParaRPr dirty="0"/>
          </a:p>
          <a:p>
            <a:pPr marL="342900" marR="0" lvl="0" indent="-342900" algn="l" rtl="0">
              <a:spcBef>
                <a:spcPts val="600"/>
              </a:spcBef>
              <a:spcAft>
                <a:spcPts val="0"/>
              </a:spcAft>
              <a:buClr>
                <a:schemeClr val="dk1"/>
              </a:buClr>
              <a:buSzPts val="2000"/>
              <a:buFont typeface="Arial"/>
              <a:buChar char="•"/>
            </a:pPr>
            <a:r>
              <a:rPr lang="en-GB" sz="2000" dirty="0">
                <a:solidFill>
                  <a:schemeClr val="dk1"/>
                </a:solidFill>
                <a:latin typeface="Corbel"/>
                <a:ea typeface="Corbel"/>
                <a:cs typeface="Corbel"/>
                <a:sym typeface="Corbel"/>
              </a:rPr>
              <a:t>Risk factors alone should not activate those protocols as schools would find themselves then needing to screen nearly every student (given prevalence of risk factors) </a:t>
            </a:r>
            <a:endParaRPr dirty="0"/>
          </a:p>
          <a:p>
            <a:pPr marL="342900" marR="0" lvl="0" indent="-342900" algn="l" rtl="0">
              <a:spcBef>
                <a:spcPts val="600"/>
              </a:spcBef>
              <a:spcAft>
                <a:spcPts val="0"/>
              </a:spcAft>
              <a:buClr>
                <a:schemeClr val="dk1"/>
              </a:buClr>
              <a:buSzPts val="2000"/>
              <a:buFont typeface="Arial"/>
              <a:buChar char="•"/>
            </a:pPr>
            <a:r>
              <a:rPr lang="en-GB" sz="2000" dirty="0">
                <a:solidFill>
                  <a:schemeClr val="dk1"/>
                </a:solidFill>
                <a:latin typeface="Corbel"/>
                <a:ea typeface="Corbel"/>
                <a:cs typeface="Corbel"/>
                <a:sym typeface="Corbel"/>
              </a:rPr>
              <a:t>PDE’s Model Administrative Regulations: “</a:t>
            </a:r>
            <a:r>
              <a:rPr lang="en-GB" sz="2000" i="1" dirty="0">
                <a:solidFill>
                  <a:schemeClr val="dk1"/>
                </a:solidFill>
                <a:latin typeface="Corbel"/>
                <a:ea typeface="Corbel"/>
                <a:cs typeface="Corbel"/>
                <a:sym typeface="Corbel"/>
              </a:rPr>
              <a:t>Early identification of individuals exhibiting suicide warning signs is vital to the school entity’s suicide prevention efforts</a:t>
            </a:r>
            <a:endParaRPr dirty="0"/>
          </a:p>
          <a:p>
            <a:pPr marL="342900" marR="0" lvl="0" indent="-342900" algn="l" rtl="0">
              <a:spcBef>
                <a:spcPts val="600"/>
              </a:spcBef>
              <a:spcAft>
                <a:spcPts val="0"/>
              </a:spcAft>
              <a:buClr>
                <a:schemeClr val="dk1"/>
              </a:buClr>
              <a:buSzPts val="2000"/>
              <a:buFont typeface="Arial"/>
              <a:buChar char="•"/>
            </a:pPr>
            <a:r>
              <a:rPr lang="en-GB" sz="2000" i="1" dirty="0">
                <a:solidFill>
                  <a:schemeClr val="dk1"/>
                </a:solidFill>
                <a:latin typeface="Corbel"/>
                <a:ea typeface="Corbel"/>
                <a:cs typeface="Corbel"/>
                <a:sym typeface="Corbel"/>
              </a:rPr>
              <a:t>“[However] In the </a:t>
            </a:r>
            <a:r>
              <a:rPr lang="en-GB" sz="2000" b="1" i="1" dirty="0">
                <a:solidFill>
                  <a:schemeClr val="dk1"/>
                </a:solidFill>
                <a:latin typeface="Corbel"/>
                <a:ea typeface="Corbel"/>
                <a:cs typeface="Corbel"/>
                <a:sym typeface="Corbel"/>
              </a:rPr>
              <a:t>absence</a:t>
            </a:r>
            <a:r>
              <a:rPr lang="en-GB" sz="2000" i="1" dirty="0">
                <a:solidFill>
                  <a:schemeClr val="dk1"/>
                </a:solidFill>
                <a:latin typeface="Corbel"/>
                <a:ea typeface="Corbel"/>
                <a:cs typeface="Corbel"/>
                <a:sym typeface="Corbel"/>
              </a:rPr>
              <a:t> of an immediate warning sign for suicide, students demonstrating suicide risk factors that appear to be adversely impacting the student should be referred through an appropriate mechanism (e.g., Student Assistance Program) for follow-up</a:t>
            </a:r>
            <a:r>
              <a:rPr lang="en-GB" sz="2000" dirty="0">
                <a:solidFill>
                  <a:schemeClr val="dk1"/>
                </a:solidFill>
                <a:latin typeface="Corbel"/>
                <a:ea typeface="Corbel"/>
                <a:cs typeface="Corbel"/>
                <a:sym typeface="Corbel"/>
              </a:rPr>
              <a:t>”</a:t>
            </a:r>
            <a:endParaRPr dirty="0"/>
          </a:p>
        </p:txBody>
      </p:sp>
      <p:graphicFrame>
        <p:nvGraphicFramePr>
          <p:cNvPr id="264" name="Google Shape;264;p17"/>
          <p:cNvGraphicFramePr/>
          <p:nvPr>
            <p:extLst>
              <p:ext uri="{D42A27DB-BD31-4B8C-83A1-F6EECF244321}">
                <p14:modId xmlns:p14="http://schemas.microsoft.com/office/powerpoint/2010/main" val="4059347360"/>
              </p:ext>
            </p:extLst>
          </p:nvPr>
        </p:nvGraphicFramePr>
        <p:xfrm>
          <a:off x="945214" y="5329114"/>
          <a:ext cx="10542475" cy="731520"/>
        </p:xfrm>
        <a:graphic>
          <a:graphicData uri="http://schemas.openxmlformats.org/drawingml/2006/table">
            <a:tbl>
              <a:tblPr firstRow="1" firstCol="1" bandRow="1">
                <a:noFill/>
                <a:tableStyleId>{E308D679-05D7-4D48-8E99-5F1E63857B5B}</a:tableStyleId>
              </a:tblPr>
              <a:tblGrid>
                <a:gridCol w="862225">
                  <a:extLst>
                    <a:ext uri="{9D8B030D-6E8A-4147-A177-3AD203B41FA5}">
                      <a16:colId xmlns:a16="http://schemas.microsoft.com/office/drawing/2014/main" val="20000"/>
                    </a:ext>
                  </a:extLst>
                </a:gridCol>
                <a:gridCol w="9680250">
                  <a:extLst>
                    <a:ext uri="{9D8B030D-6E8A-4147-A177-3AD203B41FA5}">
                      <a16:colId xmlns:a16="http://schemas.microsoft.com/office/drawing/2014/main" val="20001"/>
                    </a:ext>
                  </a:extLst>
                </a:gridCol>
              </a:tblGrid>
              <a:tr h="201175">
                <a:tc rowSpan="3">
                  <a:txBody>
                    <a:bodyPr/>
                    <a:lstStyle/>
                    <a:p>
                      <a:pPr marL="0" marR="0" lvl="0" indent="0" algn="l" rtl="0">
                        <a:lnSpc>
                          <a:spcPct val="107000"/>
                        </a:lnSpc>
                        <a:spcBef>
                          <a:spcPts val="0"/>
                        </a:spcBef>
                        <a:spcAft>
                          <a:spcPts val="0"/>
                        </a:spcAft>
                        <a:buNone/>
                      </a:pPr>
                      <a:endParaRPr sz="1100" b="0" u="none" strike="noStrike" cap="none">
                        <a:latin typeface="Calibri"/>
                        <a:ea typeface="Calibri"/>
                        <a:cs typeface="Calibri"/>
                        <a:sym typeface="Calibri"/>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GB" sz="1600" b="1" i="1" u="sng" strike="noStrike" cap="none" dirty="0">
                          <a:solidFill>
                            <a:srgbClr val="0000FF"/>
                          </a:solidFill>
                          <a:latin typeface="Corbel"/>
                          <a:ea typeface="Corbel"/>
                          <a:cs typeface="Corbel"/>
                          <a:sym typeface="Corbel"/>
                          <a:hlinkClick r:id="rId4">
                            <a:extLst>
                              <a:ext uri="{A12FA001-AC4F-418D-AE19-62706E023703}">
                                <ahyp:hlinkClr xmlns:ahyp="http://schemas.microsoft.com/office/drawing/2018/hyperlinkcolor" val="tx"/>
                              </a:ext>
                            </a:extLst>
                          </a:hlinkClick>
                        </a:rPr>
                        <a:t>Prevent Suicide PA Online Learning Center</a:t>
                      </a:r>
                      <a:endParaRPr sz="1600" u="none" strike="noStrike" cap="none" dirty="0">
                        <a:latin typeface="Corbel"/>
                        <a:ea typeface="Corbel"/>
                        <a:cs typeface="Corbel"/>
                        <a:sym typeface="Corbe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201175">
                <a:tc vMerge="1">
                  <a:txBody>
                    <a:bodyPr/>
                    <a:lstStyle/>
                    <a:p>
                      <a:endParaRPr lang="en-US"/>
                    </a:p>
                  </a:txBody>
                  <a:tcPr/>
                </a:tc>
                <a:tc>
                  <a:txBody>
                    <a:bodyPr/>
                    <a:lstStyle/>
                    <a:p>
                      <a:pPr marL="0" marR="0" lvl="0" indent="0" algn="l" rtl="0">
                        <a:spcBef>
                          <a:spcPts val="0"/>
                        </a:spcBef>
                        <a:spcAft>
                          <a:spcPts val="0"/>
                        </a:spcAft>
                        <a:buNone/>
                      </a:pPr>
                      <a:r>
                        <a:rPr lang="en-GB" sz="1600" b="1" i="1" u="sng" strike="noStrike" cap="none" dirty="0">
                          <a:solidFill>
                            <a:srgbClr val="0000FF"/>
                          </a:solidFill>
                          <a:latin typeface="Corbel"/>
                          <a:ea typeface="Corbel"/>
                          <a:cs typeface="Corbel"/>
                          <a:sym typeface="Corbel"/>
                          <a:hlinkClick r:id="rId5">
                            <a:extLst>
                              <a:ext uri="{A12FA001-AC4F-418D-AE19-62706E023703}">
                                <ahyp:hlinkClr xmlns:ahyp="http://schemas.microsoft.com/office/drawing/2018/hyperlinkcolor" val="tx"/>
                              </a:ext>
                            </a:extLst>
                          </a:hlinkClick>
                        </a:rPr>
                        <a:t>Youth Suicide Education Awareness and Prevention Model Curriculum</a:t>
                      </a:r>
                      <a:endParaRPr sz="1600" u="none" strike="noStrike" cap="none" dirty="0">
                        <a:latin typeface="Corbel"/>
                        <a:ea typeface="Corbel"/>
                        <a:cs typeface="Corbel"/>
                        <a:sym typeface="Corbel"/>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01825">
                <a:tc vMerge="1">
                  <a:txBody>
                    <a:bodyPr/>
                    <a:lstStyle/>
                    <a:p>
                      <a:endParaRPr lang="en-US"/>
                    </a:p>
                  </a:txBody>
                  <a:tcPr/>
                </a:tc>
                <a:tc>
                  <a:txBody>
                    <a:bodyPr/>
                    <a:lstStyle/>
                    <a:p>
                      <a:pPr marL="0" marR="0" lvl="0" indent="0" algn="l" rtl="0">
                        <a:spcBef>
                          <a:spcPts val="0"/>
                        </a:spcBef>
                        <a:spcAft>
                          <a:spcPts val="0"/>
                        </a:spcAft>
                        <a:buNone/>
                      </a:pPr>
                      <a:r>
                        <a:rPr lang="en-GB" sz="1600" b="1" i="1" u="sng" strike="noStrike" cap="none" dirty="0">
                          <a:solidFill>
                            <a:srgbClr val="0000FF"/>
                          </a:solidFill>
                          <a:latin typeface="Corbel"/>
                          <a:ea typeface="Corbel"/>
                          <a:cs typeface="Corbel"/>
                          <a:sym typeface="Corbel"/>
                          <a:hlinkClick r:id="rId6">
                            <a:extLst>
                              <a:ext uri="{A12FA001-AC4F-418D-AE19-62706E023703}">
                                <ahyp:hlinkClr xmlns:ahyp="http://schemas.microsoft.com/office/drawing/2018/hyperlinkcolor" val="tx"/>
                              </a:ext>
                            </a:extLst>
                          </a:hlinkClick>
                        </a:rPr>
                        <a:t>Suicide in Schools - A Practitioner's Guide to Multi-level Prevention, Assessment, Intervention, &amp; Postvention</a:t>
                      </a:r>
                      <a:endParaRPr sz="1600" u="none" strike="noStrike" cap="none" dirty="0">
                        <a:latin typeface="Corbel"/>
                        <a:ea typeface="Corbel"/>
                        <a:cs typeface="Corbel"/>
                        <a:sym typeface="Corbel"/>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pic>
        <p:nvPicPr>
          <p:cNvPr id="265" name="Google Shape;265;p17" descr="Brain in head"/>
          <p:cNvPicPr preferRelativeResize="0"/>
          <p:nvPr/>
        </p:nvPicPr>
        <p:blipFill rotWithShape="1">
          <a:blip r:embed="rId7">
            <a:alphaModFix/>
          </a:blip>
          <a:srcRect/>
          <a:stretch/>
        </p:blipFill>
        <p:spPr>
          <a:xfrm>
            <a:off x="1051262" y="5398729"/>
            <a:ext cx="690145" cy="59871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8"/>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Threat Assessment: An integrated and systematic approach</a:t>
            </a:r>
            <a:endParaRPr b="1">
              <a:solidFill>
                <a:srgbClr val="002060"/>
              </a:solidFill>
              <a:latin typeface="Corbel"/>
              <a:ea typeface="Corbel"/>
              <a:cs typeface="Corbel"/>
              <a:sym typeface="Corbel"/>
            </a:endParaRPr>
          </a:p>
        </p:txBody>
      </p:sp>
      <p:pic>
        <p:nvPicPr>
          <p:cNvPr id="272" name="Google Shape;272;p18"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273" name="Google Shape;273;p18"/>
          <p:cNvSpPr txBox="1"/>
          <p:nvPr/>
        </p:nvSpPr>
        <p:spPr>
          <a:xfrm>
            <a:off x="855953" y="1690688"/>
            <a:ext cx="10939807" cy="4524275"/>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GB" sz="2400" dirty="0">
                <a:solidFill>
                  <a:schemeClr val="dk1"/>
                </a:solidFill>
                <a:latin typeface="Corbel"/>
                <a:ea typeface="Corbel"/>
                <a:cs typeface="Corbel"/>
                <a:sym typeface="Corbel"/>
              </a:rPr>
              <a:t>Developed to ensure TATs can conduct TA in a way that is coherent and consistent</a:t>
            </a:r>
          </a:p>
          <a:p>
            <a:pPr marL="342900" marR="0" lvl="0" indent="-342900" algn="l" rtl="0">
              <a:spcBef>
                <a:spcPts val="0"/>
              </a:spcBef>
              <a:spcAft>
                <a:spcPts val="0"/>
              </a:spcAft>
              <a:buClr>
                <a:schemeClr val="dk1"/>
              </a:buClr>
              <a:buSzPts val="2400"/>
              <a:buFont typeface="Arial"/>
              <a:buChar char="•"/>
            </a:pPr>
            <a:r>
              <a:rPr lang="en-GB" sz="2400" dirty="0">
                <a:solidFill>
                  <a:schemeClr val="dk1"/>
                </a:solidFill>
                <a:latin typeface="Corbel"/>
                <a:sym typeface="Corbel"/>
              </a:rPr>
              <a:t>Encouraging bystander reporting is an </a:t>
            </a:r>
            <a:r>
              <a:rPr lang="en-GB" sz="2400" b="1" i="1" dirty="0">
                <a:solidFill>
                  <a:schemeClr val="dk1"/>
                </a:solidFill>
                <a:latin typeface="Corbel"/>
                <a:sym typeface="Corbel"/>
              </a:rPr>
              <a:t>essential precursor step </a:t>
            </a:r>
            <a:r>
              <a:rPr lang="en-GB" sz="2400" dirty="0">
                <a:solidFill>
                  <a:schemeClr val="dk1"/>
                </a:solidFill>
                <a:latin typeface="Corbel"/>
                <a:sym typeface="Corbel"/>
              </a:rPr>
              <a:t>to the main 4 steps</a:t>
            </a:r>
            <a:endParaRPr dirty="0"/>
          </a:p>
          <a:p>
            <a:pPr marL="342900" marR="0" lvl="0" indent="-342900" algn="l" rtl="0">
              <a:spcBef>
                <a:spcPts val="0"/>
              </a:spcBef>
              <a:spcAft>
                <a:spcPts val="0"/>
              </a:spcAft>
              <a:buClr>
                <a:schemeClr val="dk1"/>
              </a:buClr>
              <a:buSzPts val="2400"/>
              <a:buFont typeface="Arial"/>
              <a:buChar char="•"/>
            </a:pPr>
            <a:r>
              <a:rPr lang="en-GB" sz="2400" dirty="0">
                <a:solidFill>
                  <a:schemeClr val="dk1"/>
                </a:solidFill>
                <a:latin typeface="Corbel"/>
                <a:ea typeface="Corbel"/>
                <a:cs typeface="Corbel"/>
                <a:sym typeface="Corbel"/>
              </a:rPr>
              <a:t>Integrated: Requiring a multi-agency approach / coordinated action between internal and external stakeholders</a:t>
            </a:r>
            <a:endParaRPr dirty="0"/>
          </a:p>
          <a:p>
            <a:pPr marL="342900" marR="0" lvl="0" indent="-342900" algn="l" rtl="0">
              <a:spcBef>
                <a:spcPts val="0"/>
              </a:spcBef>
              <a:spcAft>
                <a:spcPts val="0"/>
              </a:spcAft>
              <a:buClr>
                <a:schemeClr val="dk1"/>
              </a:buClr>
              <a:buSzPts val="2400"/>
              <a:buFont typeface="Arial"/>
              <a:buChar char="•"/>
            </a:pPr>
            <a:r>
              <a:rPr lang="en-GB" sz="2400" dirty="0">
                <a:solidFill>
                  <a:schemeClr val="dk1"/>
                </a:solidFill>
                <a:latin typeface="Corbel"/>
                <a:ea typeface="Corbel"/>
                <a:cs typeface="Corbel"/>
                <a:sym typeface="Corbel"/>
              </a:rPr>
              <a:t>Systematic: Process-driven approach that works logically through 4 steps:</a:t>
            </a:r>
            <a:endParaRPr dirty="0"/>
          </a:p>
          <a:p>
            <a:pPr marL="342900" marR="0" lvl="0" indent="-190500" algn="l" rtl="0">
              <a:spcBef>
                <a:spcPts val="0"/>
              </a:spcBef>
              <a:spcAft>
                <a:spcPts val="0"/>
              </a:spcAft>
              <a:buClr>
                <a:schemeClr val="dk1"/>
              </a:buClr>
              <a:buSzPts val="2400"/>
              <a:buFont typeface="Arial"/>
              <a:buNone/>
            </a:pPr>
            <a:endParaRPr sz="2400" dirty="0">
              <a:solidFill>
                <a:schemeClr val="dk1"/>
              </a:solidFill>
              <a:latin typeface="Corbel"/>
              <a:ea typeface="Corbel"/>
              <a:cs typeface="Corbel"/>
              <a:sym typeface="Corbel"/>
            </a:endParaRPr>
          </a:p>
          <a:p>
            <a:pPr marL="342900" marR="0" lvl="0" indent="-190500" algn="l" rtl="0">
              <a:spcBef>
                <a:spcPts val="0"/>
              </a:spcBef>
              <a:spcAft>
                <a:spcPts val="0"/>
              </a:spcAft>
              <a:buClr>
                <a:schemeClr val="dk1"/>
              </a:buClr>
              <a:buSzPts val="2400"/>
              <a:buFont typeface="Arial"/>
              <a:buNone/>
            </a:pPr>
            <a:endParaRPr sz="2400" dirty="0">
              <a:solidFill>
                <a:schemeClr val="dk1"/>
              </a:solidFill>
              <a:latin typeface="Corbel"/>
              <a:ea typeface="Corbel"/>
              <a:cs typeface="Corbel"/>
              <a:sym typeface="Corbel"/>
            </a:endParaRPr>
          </a:p>
          <a:p>
            <a:pPr marL="342900" marR="0" lvl="0" indent="-190500" algn="l" rtl="0">
              <a:spcBef>
                <a:spcPts val="0"/>
              </a:spcBef>
              <a:spcAft>
                <a:spcPts val="0"/>
              </a:spcAft>
              <a:buClr>
                <a:schemeClr val="dk1"/>
              </a:buClr>
              <a:buSzPts val="2400"/>
              <a:buFont typeface="Arial"/>
              <a:buNone/>
            </a:pPr>
            <a:endParaRPr sz="2400" dirty="0">
              <a:solidFill>
                <a:schemeClr val="dk1"/>
              </a:solidFill>
              <a:latin typeface="Corbel"/>
              <a:ea typeface="Corbel"/>
              <a:cs typeface="Corbel"/>
              <a:sym typeface="Corbel"/>
            </a:endParaRPr>
          </a:p>
          <a:p>
            <a:pPr marL="342900" marR="0" lvl="0" indent="-190500" algn="l" rtl="0">
              <a:spcBef>
                <a:spcPts val="0"/>
              </a:spcBef>
              <a:spcAft>
                <a:spcPts val="0"/>
              </a:spcAft>
              <a:buClr>
                <a:schemeClr val="dk1"/>
              </a:buClr>
              <a:buSzPts val="2400"/>
              <a:buFont typeface="Arial"/>
              <a:buNone/>
            </a:pPr>
            <a:endParaRPr sz="2400" dirty="0">
              <a:solidFill>
                <a:schemeClr val="dk1"/>
              </a:solidFill>
              <a:latin typeface="Corbel"/>
              <a:ea typeface="Corbel"/>
              <a:cs typeface="Corbel"/>
              <a:sym typeface="Corbel"/>
            </a:endParaRPr>
          </a:p>
          <a:p>
            <a:pPr marL="342900" marR="0" lvl="0" indent="-190500" algn="l" rtl="0">
              <a:spcBef>
                <a:spcPts val="0"/>
              </a:spcBef>
              <a:spcAft>
                <a:spcPts val="0"/>
              </a:spcAft>
              <a:buClr>
                <a:schemeClr val="dk1"/>
              </a:buClr>
              <a:buSzPts val="2400"/>
              <a:buFont typeface="Arial"/>
              <a:buNone/>
            </a:pPr>
            <a:endParaRPr sz="2400" dirty="0">
              <a:solidFill>
                <a:schemeClr val="dk1"/>
              </a:solidFill>
              <a:latin typeface="Corbel"/>
              <a:ea typeface="Corbel"/>
              <a:cs typeface="Corbel"/>
              <a:sym typeface="Corbel"/>
            </a:endParaRPr>
          </a:p>
          <a:p>
            <a:pPr marL="342900" marR="0" lvl="0" indent="-342900" algn="l" rtl="0">
              <a:spcBef>
                <a:spcPts val="0"/>
              </a:spcBef>
              <a:spcAft>
                <a:spcPts val="0"/>
              </a:spcAft>
              <a:buClr>
                <a:schemeClr val="dk1"/>
              </a:buClr>
              <a:buSzPts val="2400"/>
              <a:buFont typeface="Arial"/>
              <a:buChar char="•"/>
            </a:pPr>
            <a:r>
              <a:rPr lang="en-GB" sz="2400" dirty="0">
                <a:solidFill>
                  <a:schemeClr val="dk1"/>
                </a:solidFill>
                <a:latin typeface="Corbel"/>
                <a:ea typeface="Corbel"/>
                <a:cs typeface="Corbel"/>
                <a:sym typeface="Corbel"/>
              </a:rPr>
              <a:t>The Manage step is defined to reinforce the fact that an assessment of the threat is not a final product, but the beginning of a management process</a:t>
            </a:r>
            <a:endParaRPr dirty="0"/>
          </a:p>
        </p:txBody>
      </p:sp>
      <p:pic>
        <p:nvPicPr>
          <p:cNvPr id="274" name="Google Shape;274;p18"/>
          <p:cNvPicPr preferRelativeResize="0"/>
          <p:nvPr/>
        </p:nvPicPr>
        <p:blipFill rotWithShape="1">
          <a:blip r:embed="rId4">
            <a:alphaModFix/>
          </a:blip>
          <a:srcRect/>
          <a:stretch/>
        </p:blipFill>
        <p:spPr>
          <a:xfrm>
            <a:off x="3121300" y="3663789"/>
            <a:ext cx="5113538" cy="160685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19"/>
          <p:cNvPicPr preferRelativeResize="0"/>
          <p:nvPr/>
        </p:nvPicPr>
        <p:blipFill rotWithShape="1">
          <a:blip r:embed="rId3">
            <a:alphaModFix/>
          </a:blip>
          <a:srcRect/>
          <a:stretch/>
        </p:blipFill>
        <p:spPr>
          <a:xfrm>
            <a:off x="2145381" y="1455877"/>
            <a:ext cx="9669026" cy="4454839"/>
          </a:xfrm>
          <a:prstGeom prst="rect">
            <a:avLst/>
          </a:prstGeom>
          <a:noFill/>
          <a:ln>
            <a:noFill/>
          </a:ln>
        </p:spPr>
      </p:pic>
      <p:pic>
        <p:nvPicPr>
          <p:cNvPr id="281" name="Google Shape;281;p19"/>
          <p:cNvPicPr preferRelativeResize="0"/>
          <p:nvPr/>
        </p:nvPicPr>
        <p:blipFill rotWithShape="1">
          <a:blip r:embed="rId4">
            <a:alphaModFix/>
          </a:blip>
          <a:srcRect l="14222" t="2331" r="5848" b="23820"/>
          <a:stretch/>
        </p:blipFill>
        <p:spPr>
          <a:xfrm>
            <a:off x="1570" y="2"/>
            <a:ext cx="12188326" cy="6858000"/>
          </a:xfrm>
          <a:prstGeom prst="rect">
            <a:avLst/>
          </a:prstGeom>
          <a:noFill/>
          <a:ln>
            <a:noFill/>
          </a:ln>
        </p:spPr>
      </p:pic>
      <p:sp>
        <p:nvSpPr>
          <p:cNvPr id="282" name="Google Shape;282;p19"/>
          <p:cNvSpPr/>
          <p:nvPr/>
        </p:nvSpPr>
        <p:spPr>
          <a:xfrm>
            <a:off x="-7600" y="389967"/>
            <a:ext cx="12207200" cy="942170"/>
          </a:xfrm>
          <a:prstGeom prst="rect">
            <a:avLst/>
          </a:prstGeom>
          <a:solidFill>
            <a:srgbClr val="222A35">
              <a:alpha val="46666"/>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3333">
                <a:solidFill>
                  <a:schemeClr val="lt1"/>
                </a:solidFill>
                <a:latin typeface="Calibri"/>
                <a:ea typeface="Calibri"/>
                <a:cs typeface="Calibri"/>
                <a:sym typeface="Calibri"/>
              </a:rPr>
              <a:t>Rationale for the Threat Assessment and Management Approach</a:t>
            </a:r>
            <a:endParaRPr/>
          </a:p>
        </p:txBody>
      </p:sp>
      <p:pic>
        <p:nvPicPr>
          <p:cNvPr id="283" name="Google Shape;283;p19"/>
          <p:cNvPicPr preferRelativeResize="0"/>
          <p:nvPr/>
        </p:nvPicPr>
        <p:blipFill rotWithShape="1">
          <a:blip r:embed="rId5">
            <a:alphaModFix/>
          </a:blip>
          <a:srcRect/>
          <a:stretch/>
        </p:blipFill>
        <p:spPr>
          <a:xfrm>
            <a:off x="-8239" y="5749368"/>
            <a:ext cx="3655201" cy="1207907"/>
          </a:xfrm>
          <a:prstGeom prst="rect">
            <a:avLst/>
          </a:prstGeom>
          <a:noFill/>
          <a:ln>
            <a:noFill/>
          </a:ln>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Preliminaries</a:t>
            </a:r>
            <a:endParaRPr/>
          </a:p>
        </p:txBody>
      </p:sp>
      <p:pic>
        <p:nvPicPr>
          <p:cNvPr id="112" name="Google Shape;112;p2"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113" name="Google Shape;113;p2"/>
          <p:cNvSpPr txBox="1"/>
          <p:nvPr/>
        </p:nvSpPr>
        <p:spPr>
          <a:xfrm>
            <a:off x="847077" y="3471169"/>
            <a:ext cx="10506723" cy="26776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chemeClr val="dk1"/>
                </a:solidFill>
                <a:latin typeface="Corbel"/>
                <a:ea typeface="Corbel"/>
                <a:cs typeface="Corbel"/>
                <a:sym typeface="Corbel"/>
              </a:rPr>
              <a:t>Session expectations</a:t>
            </a:r>
            <a:endParaRPr/>
          </a:p>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This is the time and space to be inquisitive – a safe environment</a:t>
            </a:r>
            <a:endParaRPr/>
          </a:p>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Ask questions – challenge, explore, inquire</a:t>
            </a:r>
            <a:endParaRPr/>
          </a:p>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Be positive, active engagement</a:t>
            </a:r>
            <a:endParaRPr/>
          </a:p>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A good colleague – courteous in disagreement(!) and collaborative in co-working on answers</a:t>
            </a:r>
            <a:endParaRPr/>
          </a:p>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Complete the Session Evaluation at the end of the day – and be candid!</a:t>
            </a:r>
            <a:endParaRPr/>
          </a:p>
        </p:txBody>
      </p:sp>
      <p:sp>
        <p:nvSpPr>
          <p:cNvPr id="114" name="Google Shape;114;p2"/>
          <p:cNvSpPr txBox="1"/>
          <p:nvPr/>
        </p:nvSpPr>
        <p:spPr>
          <a:xfrm>
            <a:off x="838200" y="1659354"/>
            <a:ext cx="4487696"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chemeClr val="dk1"/>
                </a:solidFill>
                <a:latin typeface="Corbel"/>
                <a:ea typeface="Corbel"/>
                <a:cs typeface="Corbel"/>
                <a:sym typeface="Corbel"/>
              </a:rPr>
              <a:t>Administration</a:t>
            </a:r>
            <a:endParaRPr/>
          </a:p>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Alarms, exits and restrooms</a:t>
            </a:r>
            <a:endParaRPr/>
          </a:p>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Timings</a:t>
            </a:r>
            <a:endParaRPr/>
          </a:p>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Cellphones</a:t>
            </a:r>
            <a:endParaRPr/>
          </a:p>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Lunch</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0"/>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Where does the rationale for our approach come from?</a:t>
            </a:r>
            <a:endParaRPr b="1">
              <a:solidFill>
                <a:srgbClr val="002060"/>
              </a:solidFill>
              <a:latin typeface="Corbel"/>
              <a:ea typeface="Corbel"/>
              <a:cs typeface="Corbel"/>
              <a:sym typeface="Corbel"/>
            </a:endParaRPr>
          </a:p>
        </p:txBody>
      </p:sp>
      <p:pic>
        <p:nvPicPr>
          <p:cNvPr id="290" name="Google Shape;290;p20"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291" name="Google Shape;291;p20"/>
          <p:cNvSpPr txBox="1"/>
          <p:nvPr/>
        </p:nvSpPr>
        <p:spPr>
          <a:xfrm>
            <a:off x="855953" y="1690688"/>
            <a:ext cx="10827059" cy="4524315"/>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Based on several decades of research that intensified immediately after Columbine</a:t>
            </a:r>
            <a:endParaRPr/>
          </a:p>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Seminal research published 2004 (U.S. Secret Service and DOE; Safe School Initiative (SSI))</a:t>
            </a:r>
            <a:endParaRPr/>
          </a:p>
          <a:p>
            <a:pPr marL="0" marR="0" lvl="0" indent="0" algn="l" rtl="0">
              <a:spcBef>
                <a:spcPts val="0"/>
              </a:spcBef>
              <a:spcAft>
                <a:spcPts val="0"/>
              </a:spcAft>
              <a:buNone/>
            </a:pPr>
            <a:endParaRPr sz="2400">
              <a:solidFill>
                <a:schemeClr val="dk1"/>
              </a:solidFill>
              <a:latin typeface="Corbel"/>
              <a:ea typeface="Corbel"/>
              <a:cs typeface="Corbel"/>
              <a:sym typeface="Corbel"/>
            </a:endParaRPr>
          </a:p>
          <a:p>
            <a:pPr marL="342900" marR="0" lvl="0" indent="-190500" algn="l" rtl="0">
              <a:spcBef>
                <a:spcPts val="0"/>
              </a:spcBef>
              <a:spcAft>
                <a:spcPts val="0"/>
              </a:spcAft>
              <a:buClr>
                <a:schemeClr val="dk1"/>
              </a:buClr>
              <a:buSzPts val="2400"/>
              <a:buFont typeface="Arial"/>
              <a:buNone/>
            </a:pPr>
            <a:endParaRPr sz="2400">
              <a:solidFill>
                <a:schemeClr val="dk1"/>
              </a:solidFill>
              <a:latin typeface="Corbel"/>
              <a:ea typeface="Corbel"/>
              <a:cs typeface="Corbel"/>
              <a:sym typeface="Corbel"/>
            </a:endParaRPr>
          </a:p>
          <a:p>
            <a:pPr marL="342900" marR="0" lvl="0" indent="-190500" algn="l" rtl="0">
              <a:spcBef>
                <a:spcPts val="0"/>
              </a:spcBef>
              <a:spcAft>
                <a:spcPts val="0"/>
              </a:spcAft>
              <a:buClr>
                <a:schemeClr val="dk1"/>
              </a:buClr>
              <a:buSzPts val="2400"/>
              <a:buFont typeface="Arial"/>
              <a:buNone/>
            </a:pPr>
            <a:endParaRPr sz="2400">
              <a:solidFill>
                <a:schemeClr val="dk1"/>
              </a:solidFill>
              <a:latin typeface="Corbel"/>
              <a:ea typeface="Corbel"/>
              <a:cs typeface="Corbel"/>
              <a:sym typeface="Corbel"/>
            </a:endParaRPr>
          </a:p>
          <a:p>
            <a:pPr marL="342900" marR="0" lvl="0" indent="-190500" algn="l" rtl="0">
              <a:spcBef>
                <a:spcPts val="0"/>
              </a:spcBef>
              <a:spcAft>
                <a:spcPts val="0"/>
              </a:spcAft>
              <a:buClr>
                <a:schemeClr val="dk1"/>
              </a:buClr>
              <a:buSzPts val="2400"/>
              <a:buFont typeface="Arial"/>
              <a:buNone/>
            </a:pPr>
            <a:endParaRPr sz="2400">
              <a:solidFill>
                <a:schemeClr val="dk1"/>
              </a:solidFill>
              <a:latin typeface="Corbel"/>
              <a:ea typeface="Corbel"/>
              <a:cs typeface="Corbel"/>
              <a:sym typeface="Corbel"/>
            </a:endParaRPr>
          </a:p>
          <a:p>
            <a:pPr marL="342900" marR="0" lvl="0" indent="-190500" algn="l" rtl="0">
              <a:spcBef>
                <a:spcPts val="0"/>
              </a:spcBef>
              <a:spcAft>
                <a:spcPts val="0"/>
              </a:spcAft>
              <a:buClr>
                <a:schemeClr val="dk1"/>
              </a:buClr>
              <a:buSzPts val="2400"/>
              <a:buFont typeface="Arial"/>
              <a:buNone/>
            </a:pPr>
            <a:endParaRPr sz="2400">
              <a:solidFill>
                <a:schemeClr val="dk1"/>
              </a:solidFill>
              <a:latin typeface="Corbel"/>
              <a:ea typeface="Corbel"/>
              <a:cs typeface="Corbel"/>
              <a:sym typeface="Corbel"/>
            </a:endParaRPr>
          </a:p>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NTAC’s Protecting America’s Schools (2019), compared SSI findings with analysis of more recent incidents</a:t>
            </a:r>
            <a:endParaRPr/>
          </a:p>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Found original conclusions durable and consistent</a:t>
            </a:r>
            <a:endParaRPr/>
          </a:p>
        </p:txBody>
      </p:sp>
      <p:graphicFrame>
        <p:nvGraphicFramePr>
          <p:cNvPr id="292" name="Google Shape;292;p20"/>
          <p:cNvGraphicFramePr/>
          <p:nvPr/>
        </p:nvGraphicFramePr>
        <p:xfrm>
          <a:off x="2875178" y="3322468"/>
          <a:ext cx="8478625" cy="1656423"/>
        </p:xfrm>
        <a:graphic>
          <a:graphicData uri="http://schemas.openxmlformats.org/drawingml/2006/table">
            <a:tbl>
              <a:tblPr firstRow="1" firstCol="1" bandRow="1">
                <a:noFill/>
                <a:tableStyleId>{E308D679-05D7-4D48-8E99-5F1E63857B5B}</a:tableStyleId>
              </a:tblPr>
              <a:tblGrid>
                <a:gridCol w="947275">
                  <a:extLst>
                    <a:ext uri="{9D8B030D-6E8A-4147-A177-3AD203B41FA5}">
                      <a16:colId xmlns:a16="http://schemas.microsoft.com/office/drawing/2014/main" val="20000"/>
                    </a:ext>
                  </a:extLst>
                </a:gridCol>
                <a:gridCol w="7531350">
                  <a:extLst>
                    <a:ext uri="{9D8B030D-6E8A-4147-A177-3AD203B41FA5}">
                      <a16:colId xmlns:a16="http://schemas.microsoft.com/office/drawing/2014/main" val="20001"/>
                    </a:ext>
                  </a:extLst>
                </a:gridCol>
              </a:tblGrid>
              <a:tr h="361975">
                <a:tc>
                  <a:txBody>
                    <a:bodyPr/>
                    <a:lstStyle/>
                    <a:p>
                      <a:pPr marL="0" marR="0" lvl="0" indent="0" algn="l" rtl="0">
                        <a:lnSpc>
                          <a:spcPct val="107000"/>
                        </a:lnSpc>
                        <a:spcBef>
                          <a:spcPts val="0"/>
                        </a:spcBef>
                        <a:spcAft>
                          <a:spcPts val="0"/>
                        </a:spcAft>
                        <a:buNone/>
                      </a:pPr>
                      <a:endParaRPr sz="1100" b="0" u="none" strike="noStrike" cap="none">
                        <a:latin typeface="Calibri"/>
                        <a:ea typeface="Calibri"/>
                        <a:cs typeface="Calibri"/>
                        <a:sym typeface="Calibri"/>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7000"/>
                        </a:lnSpc>
                        <a:spcBef>
                          <a:spcPts val="0"/>
                        </a:spcBef>
                        <a:spcAft>
                          <a:spcPts val="0"/>
                        </a:spcAft>
                        <a:buNone/>
                      </a:pPr>
                      <a:r>
                        <a:rPr lang="en-GB" sz="1600" b="1" i="1" u="sng" strike="noStrike" cap="none">
                          <a:solidFill>
                            <a:srgbClr val="0563C1"/>
                          </a:solidFill>
                          <a:latin typeface="Corbel"/>
                          <a:ea typeface="Corbel"/>
                          <a:cs typeface="Corbel"/>
                          <a:sym typeface="Corbel"/>
                          <a:hlinkClick r:id="rId4">
                            <a:extLst>
                              <a:ext uri="{A12FA001-AC4F-418D-AE19-62706E023703}">
                                <ahyp:hlinkClr xmlns:ahyp="http://schemas.microsoft.com/office/drawing/2018/hyperlinkcolor" val="tx"/>
                              </a:ext>
                            </a:extLst>
                          </a:hlinkClick>
                        </a:rPr>
                        <a:t>SchoolSafety.gov</a:t>
                      </a:r>
                      <a:endParaRPr sz="1600" b="1" i="1" u="sng" strike="noStrike" cap="none">
                        <a:solidFill>
                          <a:srgbClr val="0563C1"/>
                        </a:solidFill>
                        <a:latin typeface="Corbel"/>
                        <a:ea typeface="Corbel"/>
                        <a:cs typeface="Corbel"/>
                        <a:sym typeface="Corbel"/>
                        <a:hlinkClick r:id="rId5">
                          <a:extLst>
                            <a:ext uri="{A12FA001-AC4F-418D-AE19-62706E023703}">
                              <ahyp:hlinkClr xmlns:ahyp="http://schemas.microsoft.com/office/drawing/2018/hyperlinkcolor" val="tx"/>
                            </a:ext>
                          </a:extLst>
                        </a:hlinkClick>
                      </a:endParaRPr>
                    </a:p>
                    <a:p>
                      <a:pPr marL="0" marR="0" lvl="0" indent="0" algn="l" rtl="0">
                        <a:lnSpc>
                          <a:spcPct val="107000"/>
                        </a:lnSpc>
                        <a:spcBef>
                          <a:spcPts val="0"/>
                        </a:spcBef>
                        <a:spcAft>
                          <a:spcPts val="0"/>
                        </a:spcAft>
                        <a:buNone/>
                      </a:pPr>
                      <a:r>
                        <a:rPr lang="en-GB" sz="1600" b="1" i="1" u="sng" strike="noStrike" cap="none">
                          <a:solidFill>
                            <a:srgbClr val="0563C1"/>
                          </a:solidFill>
                          <a:latin typeface="Corbel"/>
                          <a:ea typeface="Corbel"/>
                          <a:cs typeface="Corbel"/>
                          <a:sym typeface="Corbel"/>
                          <a:hlinkClick r:id="rId5">
                            <a:extLst>
                              <a:ext uri="{A12FA001-AC4F-418D-AE19-62706E023703}">
                                <ahyp:hlinkClr xmlns:ahyp="http://schemas.microsoft.com/office/drawing/2018/hyperlinkcolor" val="tx"/>
                              </a:ext>
                            </a:extLst>
                          </a:hlinkClick>
                        </a:rPr>
                        <a:t>USSS Safe Schools Initiative Report</a:t>
                      </a:r>
                      <a:endParaRPr sz="1600" b="1" i="1" u="sng" strike="noStrike" cap="none">
                        <a:solidFill>
                          <a:srgbClr val="0563C1"/>
                        </a:solidFill>
                        <a:latin typeface="Corbel"/>
                        <a:ea typeface="Corbel"/>
                        <a:cs typeface="Corbel"/>
                        <a:sym typeface="Corbe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286550">
                <a:tc>
                  <a:txBody>
                    <a:bodyPr/>
                    <a:lstStyle/>
                    <a:p>
                      <a:pPr marL="0" marR="0" lvl="0" indent="0" algn="l" rtl="0">
                        <a:lnSpc>
                          <a:spcPct val="107000"/>
                        </a:lnSpc>
                        <a:spcBef>
                          <a:spcPts val="0"/>
                        </a:spcBef>
                        <a:spcAft>
                          <a:spcPts val="0"/>
                        </a:spcAft>
                        <a:buNone/>
                      </a:pPr>
                      <a:endParaRPr sz="1100" b="0" u="none" strike="noStrike" cap="none">
                        <a:latin typeface="Calibri"/>
                        <a:ea typeface="Calibri"/>
                        <a:cs typeface="Calibri"/>
                        <a:sym typeface="Calibri"/>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7000"/>
                        </a:lnSpc>
                        <a:spcBef>
                          <a:spcPts val="0"/>
                        </a:spcBef>
                        <a:spcAft>
                          <a:spcPts val="0"/>
                        </a:spcAft>
                        <a:buClr>
                          <a:srgbClr val="0070C0"/>
                        </a:buClr>
                        <a:buSzPts val="1600"/>
                        <a:buFont typeface="Corbel"/>
                        <a:buNone/>
                      </a:pPr>
                      <a:r>
                        <a:rPr lang="en-GB" sz="1600" b="1" i="1" u="sng" strike="noStrike" cap="none">
                          <a:solidFill>
                            <a:srgbClr val="0070C0"/>
                          </a:solidFill>
                          <a:latin typeface="Corbel"/>
                          <a:ea typeface="Corbel"/>
                          <a:cs typeface="Corbel"/>
                          <a:sym typeface="Corbel"/>
                          <a:hlinkClick r:id="rId6">
                            <a:extLst>
                              <a:ext uri="{A12FA001-AC4F-418D-AE19-62706E023703}">
                                <ahyp:hlinkClr xmlns:ahyp="http://schemas.microsoft.com/office/drawing/2018/hyperlinkcolor" val="tx"/>
                              </a:ext>
                            </a:extLst>
                          </a:hlinkClick>
                        </a:rPr>
                        <a:t>USSS Protecting America’s Schools – Analysis of Targeted School Violence</a:t>
                      </a:r>
                      <a:endParaRPr sz="1600" b="1" i="1" u="none" strike="noStrike" cap="none">
                        <a:solidFill>
                          <a:srgbClr val="0070C0"/>
                        </a:solidFill>
                        <a:latin typeface="Corbel"/>
                        <a:ea typeface="Corbel"/>
                        <a:cs typeface="Corbel"/>
                        <a:sym typeface="Corbe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86550">
                <a:tc>
                  <a:txBody>
                    <a:bodyPr/>
                    <a:lstStyle/>
                    <a:p>
                      <a:pPr marL="0" marR="0" lvl="0" indent="0" algn="l" rtl="0">
                        <a:lnSpc>
                          <a:spcPct val="107000"/>
                        </a:lnSpc>
                        <a:spcBef>
                          <a:spcPts val="0"/>
                        </a:spcBef>
                        <a:spcAft>
                          <a:spcPts val="0"/>
                        </a:spcAft>
                        <a:buNone/>
                      </a:pPr>
                      <a:endParaRPr sz="1100" b="0" u="none" strike="noStrike" cap="none">
                        <a:latin typeface="Calibri"/>
                        <a:ea typeface="Calibri"/>
                        <a:cs typeface="Calibri"/>
                        <a:sym typeface="Calibri"/>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7000"/>
                        </a:lnSpc>
                        <a:spcBef>
                          <a:spcPts val="0"/>
                        </a:spcBef>
                        <a:spcAft>
                          <a:spcPts val="0"/>
                        </a:spcAft>
                        <a:buNone/>
                      </a:pPr>
                      <a:r>
                        <a:rPr lang="en-GB" sz="1600" b="1" i="1" u="sng" strike="noStrike" cap="none">
                          <a:solidFill>
                            <a:srgbClr val="0563C1"/>
                          </a:solidFill>
                          <a:latin typeface="Corbel"/>
                          <a:ea typeface="Corbel"/>
                          <a:cs typeface="Corbel"/>
                          <a:sym typeface="Corbel"/>
                          <a:hlinkClick r:id="rId7">
                            <a:extLst>
                              <a:ext uri="{A12FA001-AC4F-418D-AE19-62706E023703}">
                                <ahyp:hlinkClr xmlns:ahyp="http://schemas.microsoft.com/office/drawing/2018/hyperlinkcolor" val="tx"/>
                              </a:ext>
                            </a:extLst>
                          </a:hlinkClick>
                        </a:rPr>
                        <a:t>FBI Making Prevention a Reality</a:t>
                      </a:r>
                      <a:endParaRPr sz="1600" b="1" i="1" u="none" strike="noStrike" cap="none">
                        <a:latin typeface="Corbel"/>
                        <a:ea typeface="Corbel"/>
                        <a:cs typeface="Corbel"/>
                        <a:sym typeface="Corbe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86550">
                <a:tc>
                  <a:txBody>
                    <a:bodyPr/>
                    <a:lstStyle/>
                    <a:p>
                      <a:pPr marL="0" marR="0" lvl="0" indent="0" algn="l" rtl="0">
                        <a:lnSpc>
                          <a:spcPct val="107000"/>
                        </a:lnSpc>
                        <a:spcBef>
                          <a:spcPts val="0"/>
                        </a:spcBef>
                        <a:spcAft>
                          <a:spcPts val="0"/>
                        </a:spcAft>
                        <a:buNone/>
                      </a:pPr>
                      <a:endParaRPr sz="1100" b="0" u="none" strike="noStrike" cap="none">
                        <a:latin typeface="Calibri"/>
                        <a:ea typeface="Calibri"/>
                        <a:cs typeface="Calibri"/>
                        <a:sym typeface="Calibri"/>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7000"/>
                        </a:lnSpc>
                        <a:spcBef>
                          <a:spcPts val="0"/>
                        </a:spcBef>
                        <a:spcAft>
                          <a:spcPts val="0"/>
                        </a:spcAft>
                        <a:buNone/>
                      </a:pPr>
                      <a:r>
                        <a:rPr lang="en-GB" sz="1600" b="1" i="1" u="sng" strike="noStrike" cap="none">
                          <a:solidFill>
                            <a:srgbClr val="0563C1"/>
                          </a:solidFill>
                          <a:latin typeface="Corbel"/>
                          <a:ea typeface="Corbel"/>
                          <a:cs typeface="Corbel"/>
                          <a:sym typeface="Corbel"/>
                          <a:hlinkClick r:id="rId8">
                            <a:extLst>
                              <a:ext uri="{A12FA001-AC4F-418D-AE19-62706E023703}">
                                <ahyp:hlinkClr xmlns:ahyp="http://schemas.microsoft.com/office/drawing/2018/hyperlinkcolor" val="tx"/>
                              </a:ext>
                            </a:extLst>
                          </a:hlinkClick>
                        </a:rPr>
                        <a:t>USSS &amp; DOE A Guide to Managing Threatening Situations</a:t>
                      </a:r>
                      <a:endParaRPr sz="1600" b="1" i="1" u="none" strike="noStrike" cap="none">
                        <a:latin typeface="Corbel"/>
                        <a:ea typeface="Corbel"/>
                        <a:cs typeface="Corbel"/>
                        <a:sym typeface="Corbe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286550">
                <a:tc>
                  <a:txBody>
                    <a:bodyPr/>
                    <a:lstStyle/>
                    <a:p>
                      <a:pPr marL="0" marR="0" lvl="0" indent="0" algn="l" rtl="0">
                        <a:lnSpc>
                          <a:spcPct val="107000"/>
                        </a:lnSpc>
                        <a:spcBef>
                          <a:spcPts val="0"/>
                        </a:spcBef>
                        <a:spcAft>
                          <a:spcPts val="0"/>
                        </a:spcAft>
                        <a:buNone/>
                      </a:pPr>
                      <a:endParaRPr sz="1100" b="0" u="none" strike="noStrike" cap="none">
                        <a:latin typeface="Calibri"/>
                        <a:ea typeface="Calibri"/>
                        <a:cs typeface="Calibri"/>
                        <a:sym typeface="Calibri"/>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7000"/>
                        </a:lnSpc>
                        <a:spcBef>
                          <a:spcPts val="0"/>
                        </a:spcBef>
                        <a:spcAft>
                          <a:spcPts val="0"/>
                        </a:spcAft>
                        <a:buNone/>
                      </a:pPr>
                      <a:r>
                        <a:rPr lang="en-GB" sz="1600" b="1" i="1" u="sng" strike="noStrike" cap="none">
                          <a:solidFill>
                            <a:srgbClr val="0563C1"/>
                          </a:solidFill>
                          <a:latin typeface="Corbel"/>
                          <a:ea typeface="Corbel"/>
                          <a:cs typeface="Corbel"/>
                          <a:sym typeface="Corbel"/>
                          <a:hlinkClick r:id="rId9">
                            <a:extLst>
                              <a:ext uri="{A12FA001-AC4F-418D-AE19-62706E023703}">
                                <ahyp:hlinkClr xmlns:ahyp="http://schemas.microsoft.com/office/drawing/2018/hyperlinkcolor" val="tx"/>
                              </a:ext>
                            </a:extLst>
                          </a:hlinkClick>
                        </a:rPr>
                        <a:t>Defining an Approach to Assessing Risk for Targeted Violence</a:t>
                      </a:r>
                      <a:endParaRPr sz="1600" b="1" i="1" u="none" strike="noStrike" cap="none">
                        <a:latin typeface="Corbel"/>
                        <a:ea typeface="Corbel"/>
                        <a:cs typeface="Corbel"/>
                        <a:sym typeface="Corbe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pic>
        <p:nvPicPr>
          <p:cNvPr id="293" name="Google Shape;293;p20" descr="Brain in head"/>
          <p:cNvPicPr preferRelativeResize="0"/>
          <p:nvPr/>
        </p:nvPicPr>
        <p:blipFill rotWithShape="1">
          <a:blip r:embed="rId10">
            <a:alphaModFix/>
          </a:blip>
          <a:srcRect/>
          <a:stretch/>
        </p:blipFill>
        <p:spPr>
          <a:xfrm>
            <a:off x="2988299" y="3705171"/>
            <a:ext cx="762283" cy="79941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Where does the rationale for our approach come from?</a:t>
            </a:r>
            <a:endParaRPr b="1">
              <a:solidFill>
                <a:srgbClr val="002060"/>
              </a:solidFill>
              <a:latin typeface="Corbel"/>
              <a:ea typeface="Corbel"/>
              <a:cs typeface="Corbel"/>
              <a:sym typeface="Corbel"/>
            </a:endParaRPr>
          </a:p>
        </p:txBody>
      </p:sp>
      <p:sp>
        <p:nvSpPr>
          <p:cNvPr id="300" name="Google Shape;300;p21"/>
          <p:cNvSpPr txBox="1">
            <a:spLocks noGrp="1"/>
          </p:cNvSpPr>
          <p:nvPr>
            <p:ph type="body" idx="1"/>
          </p:nvPr>
        </p:nvSpPr>
        <p:spPr>
          <a:xfrm>
            <a:off x="838199" y="1825625"/>
            <a:ext cx="6468612"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GB" sz="2400" dirty="0">
                <a:latin typeface="Corbel"/>
                <a:ea typeface="Corbel"/>
                <a:cs typeface="Corbel"/>
                <a:sym typeface="Corbel"/>
              </a:rPr>
              <a:t>Research suggests that establishing or enhancing threat assessment capabilities as part of a comprehensive strategy can reduce the likelihood of violence and help address the mental and </a:t>
            </a:r>
            <a:r>
              <a:rPr lang="en-GB" sz="2400" dirty="0" err="1">
                <a:latin typeface="Corbel"/>
                <a:ea typeface="Corbel"/>
                <a:cs typeface="Corbel"/>
                <a:sym typeface="Corbel"/>
              </a:rPr>
              <a:t>behavioral</a:t>
            </a:r>
            <a:r>
              <a:rPr lang="en-GB" sz="2400" dirty="0">
                <a:latin typeface="Corbel"/>
                <a:ea typeface="Corbel"/>
                <a:cs typeface="Corbel"/>
                <a:sym typeface="Corbel"/>
              </a:rPr>
              <a:t> health needs of students.</a:t>
            </a:r>
            <a:endParaRPr dirty="0"/>
          </a:p>
          <a:p>
            <a:pPr marL="685800" lvl="1" indent="-228600" algn="l" rtl="0">
              <a:lnSpc>
                <a:spcPct val="90000"/>
              </a:lnSpc>
              <a:spcBef>
                <a:spcPts val="500"/>
              </a:spcBef>
              <a:spcAft>
                <a:spcPts val="0"/>
              </a:spcAft>
              <a:buClr>
                <a:schemeClr val="dk1"/>
              </a:buClr>
              <a:buSzPts val="2000"/>
              <a:buChar char="•"/>
            </a:pPr>
            <a:r>
              <a:rPr lang="en-GB" sz="2000" dirty="0">
                <a:latin typeface="Corbel"/>
                <a:ea typeface="Corbel"/>
                <a:cs typeface="Corbel"/>
                <a:sym typeface="Corbel"/>
              </a:rPr>
              <a:t>The </a:t>
            </a:r>
            <a:r>
              <a:rPr lang="en-GB" sz="2000" dirty="0">
                <a:solidFill>
                  <a:schemeClr val="tx1"/>
                </a:solidFill>
                <a:latin typeface="Corbel"/>
                <a:ea typeface="Corbel"/>
                <a:cs typeface="Corbel"/>
                <a:sym typeface="Corbel"/>
              </a:rPr>
              <a:t>2018 PA School Safety Task Force Report also </a:t>
            </a:r>
            <a:r>
              <a:rPr lang="en-GB" sz="2000" dirty="0">
                <a:latin typeface="Corbel"/>
                <a:ea typeface="Corbel"/>
                <a:cs typeface="Corbel"/>
                <a:sym typeface="Corbel"/>
              </a:rPr>
              <a:t>recommended implementing multidisciplinary threat assessment teams as a best practice.</a:t>
            </a:r>
            <a:endParaRPr dirty="0"/>
          </a:p>
        </p:txBody>
      </p:sp>
      <p:pic>
        <p:nvPicPr>
          <p:cNvPr id="301" name="Google Shape;301;p21"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pic>
        <p:nvPicPr>
          <p:cNvPr id="302" name="Google Shape;302;p21"/>
          <p:cNvPicPr preferRelativeResize="0"/>
          <p:nvPr/>
        </p:nvPicPr>
        <p:blipFill rotWithShape="1">
          <a:blip r:embed="rId4">
            <a:alphaModFix/>
          </a:blip>
          <a:srcRect/>
          <a:stretch/>
        </p:blipFill>
        <p:spPr>
          <a:xfrm>
            <a:off x="8093397" y="2071010"/>
            <a:ext cx="3260403" cy="345337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22"/>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Corbel"/>
              <a:buNone/>
            </a:pPr>
            <a:r>
              <a:rPr lang="en-GB" b="1">
                <a:solidFill>
                  <a:schemeClr val="accent1"/>
                </a:solidFill>
                <a:latin typeface="Corbel"/>
                <a:ea typeface="Corbel"/>
                <a:cs typeface="Corbel"/>
                <a:sym typeface="Corbel"/>
              </a:rPr>
              <a:t>Fact</a:t>
            </a:r>
            <a:r>
              <a:rPr lang="en-GB" b="1">
                <a:solidFill>
                  <a:srgbClr val="002060"/>
                </a:solidFill>
                <a:latin typeface="Corbel"/>
                <a:ea typeface="Corbel"/>
                <a:cs typeface="Corbel"/>
                <a:sym typeface="Corbel"/>
              </a:rPr>
              <a:t> or </a:t>
            </a:r>
            <a:r>
              <a:rPr lang="en-GB" b="1">
                <a:solidFill>
                  <a:srgbClr val="C00000"/>
                </a:solidFill>
                <a:latin typeface="Corbel"/>
                <a:ea typeface="Corbel"/>
                <a:cs typeface="Corbel"/>
                <a:sym typeface="Corbel"/>
              </a:rPr>
              <a:t>Fiction</a:t>
            </a:r>
            <a:r>
              <a:rPr lang="en-GB" b="1">
                <a:solidFill>
                  <a:srgbClr val="002060"/>
                </a:solidFill>
                <a:latin typeface="Corbel"/>
                <a:ea typeface="Corbel"/>
                <a:cs typeface="Corbel"/>
                <a:sym typeface="Corbel"/>
              </a:rPr>
              <a:t>?</a:t>
            </a:r>
            <a:endParaRPr b="1">
              <a:solidFill>
                <a:srgbClr val="002060"/>
              </a:solidFill>
              <a:latin typeface="Corbel"/>
              <a:ea typeface="Corbel"/>
              <a:cs typeface="Corbel"/>
              <a:sym typeface="Corbel"/>
            </a:endParaRPr>
          </a:p>
        </p:txBody>
      </p:sp>
      <p:pic>
        <p:nvPicPr>
          <p:cNvPr id="309" name="Google Shape;309;p22"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310" name="Google Shape;310;p22"/>
          <p:cNvSpPr txBox="1"/>
          <p:nvPr/>
        </p:nvSpPr>
        <p:spPr>
          <a:xfrm>
            <a:off x="838199" y="1754604"/>
            <a:ext cx="10702770" cy="4431983"/>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200"/>
              <a:buFont typeface="Arial"/>
              <a:buChar char="•"/>
            </a:pPr>
            <a:r>
              <a:rPr lang="en-GB" sz="2200" dirty="0">
                <a:solidFill>
                  <a:schemeClr val="dk1"/>
                </a:solidFill>
                <a:latin typeface="Corbel"/>
                <a:ea typeface="Corbel"/>
                <a:cs typeface="Corbel"/>
                <a:sym typeface="Corbel"/>
              </a:rPr>
              <a:t>School attacks are often sudden, impulsive acts</a:t>
            </a:r>
            <a:endParaRPr dirty="0"/>
          </a:p>
          <a:p>
            <a:pPr marL="800100" marR="0" lvl="1" indent="-342900" algn="l" rtl="0">
              <a:spcBef>
                <a:spcPts val="600"/>
              </a:spcBef>
              <a:spcAft>
                <a:spcPts val="0"/>
              </a:spcAft>
              <a:buClr>
                <a:schemeClr val="dk1"/>
              </a:buClr>
              <a:buSzPts val="2200"/>
              <a:buFont typeface="Arial"/>
              <a:buChar char="•"/>
            </a:pPr>
            <a:r>
              <a:rPr lang="en-GB" sz="2200" b="1" i="0" u="none" strike="noStrike" cap="none" dirty="0">
                <a:solidFill>
                  <a:srgbClr val="C00000"/>
                </a:solidFill>
                <a:latin typeface="Corbel"/>
                <a:ea typeface="Corbel"/>
                <a:cs typeface="Corbel"/>
                <a:sym typeface="Corbel"/>
              </a:rPr>
              <a:t>Fiction: </a:t>
            </a:r>
            <a:r>
              <a:rPr lang="en-GB" sz="2200" b="0" i="0" u="none" strike="noStrike" cap="none" dirty="0">
                <a:solidFill>
                  <a:schemeClr val="dk1"/>
                </a:solidFill>
                <a:latin typeface="Corbel"/>
                <a:ea typeface="Corbel"/>
                <a:cs typeface="Corbel"/>
                <a:sym typeface="Corbel"/>
              </a:rPr>
              <a:t>They are </a:t>
            </a:r>
            <a:r>
              <a:rPr lang="en-GB" sz="2200" b="1" i="1" u="none" strike="noStrike" cap="none" dirty="0">
                <a:solidFill>
                  <a:schemeClr val="dk1"/>
                </a:solidFill>
                <a:latin typeface="Corbel"/>
                <a:ea typeface="Corbel"/>
                <a:cs typeface="Corbel"/>
                <a:sym typeface="Corbel"/>
              </a:rPr>
              <a:t>rarely impulsive</a:t>
            </a:r>
            <a:r>
              <a:rPr lang="en-GB" sz="2200" b="0" i="0" u="none" strike="noStrike" cap="none" dirty="0">
                <a:solidFill>
                  <a:schemeClr val="dk1"/>
                </a:solidFill>
                <a:latin typeface="Corbel"/>
                <a:ea typeface="Corbel"/>
                <a:cs typeface="Corbel"/>
                <a:sym typeface="Corbel"/>
              </a:rPr>
              <a:t>; attackers typically don’t “just snap”… </a:t>
            </a:r>
            <a:r>
              <a:rPr lang="en-GB" sz="2200" b="1" i="1" u="none" strike="noStrike" cap="none" dirty="0">
                <a:solidFill>
                  <a:schemeClr val="dk1"/>
                </a:solidFill>
                <a:latin typeface="Corbel"/>
                <a:ea typeface="Corbel"/>
                <a:cs typeface="Corbel"/>
                <a:sym typeface="Corbel"/>
              </a:rPr>
              <a:t>they decide</a:t>
            </a:r>
            <a:endParaRPr sz="2200" b="0" i="0" u="none" strike="noStrike" cap="none" dirty="0">
              <a:solidFill>
                <a:schemeClr val="dk1"/>
              </a:solidFill>
              <a:latin typeface="Corbel"/>
              <a:ea typeface="Corbel"/>
              <a:cs typeface="Corbel"/>
              <a:sym typeface="Corbel"/>
            </a:endParaRPr>
          </a:p>
          <a:p>
            <a:pPr marL="342900" marR="0" lvl="0" indent="-342900" algn="l" rtl="0">
              <a:spcBef>
                <a:spcPts val="600"/>
              </a:spcBef>
              <a:spcAft>
                <a:spcPts val="0"/>
              </a:spcAft>
              <a:buClr>
                <a:schemeClr val="dk1"/>
              </a:buClr>
              <a:buSzPts val="2200"/>
              <a:buFont typeface="Arial"/>
              <a:buChar char="•"/>
            </a:pPr>
            <a:r>
              <a:rPr lang="en-GB" sz="2200" dirty="0">
                <a:solidFill>
                  <a:schemeClr val="dk1"/>
                </a:solidFill>
                <a:latin typeface="Corbel"/>
                <a:ea typeface="Corbel"/>
                <a:cs typeface="Corbel"/>
                <a:sym typeface="Corbel"/>
              </a:rPr>
              <a:t>People often have no idea of the attacker's ideas or plans</a:t>
            </a:r>
            <a:endParaRPr dirty="0"/>
          </a:p>
          <a:p>
            <a:pPr marL="800100" marR="0" lvl="1" indent="-342900" algn="l" rtl="0">
              <a:spcBef>
                <a:spcPts val="600"/>
              </a:spcBef>
              <a:spcAft>
                <a:spcPts val="0"/>
              </a:spcAft>
              <a:buClr>
                <a:schemeClr val="dk1"/>
              </a:buClr>
              <a:buSzPts val="2200"/>
              <a:buFont typeface="Arial"/>
              <a:buChar char="•"/>
            </a:pPr>
            <a:r>
              <a:rPr lang="en-GB" sz="2200" b="1" i="0" u="none" strike="noStrike" cap="none" dirty="0">
                <a:solidFill>
                  <a:srgbClr val="C00000"/>
                </a:solidFill>
                <a:latin typeface="Corbel"/>
                <a:ea typeface="Corbel"/>
                <a:cs typeface="Corbel"/>
                <a:sym typeface="Corbel"/>
              </a:rPr>
              <a:t>Fiction: </a:t>
            </a:r>
            <a:r>
              <a:rPr lang="en-GB" sz="2200" b="0" i="0" u="none" strike="noStrike" cap="none" dirty="0">
                <a:solidFill>
                  <a:schemeClr val="dk1"/>
                </a:solidFill>
                <a:latin typeface="Corbel"/>
                <a:ea typeface="Corbel"/>
                <a:cs typeface="Corbel"/>
                <a:sym typeface="Corbel"/>
              </a:rPr>
              <a:t>In most cases, </a:t>
            </a:r>
            <a:r>
              <a:rPr lang="en-GB" sz="2200" b="1" i="1" u="none" strike="noStrike" cap="none" dirty="0">
                <a:solidFill>
                  <a:schemeClr val="dk1"/>
                </a:solidFill>
                <a:latin typeface="Corbel"/>
                <a:ea typeface="Corbel"/>
                <a:cs typeface="Corbel"/>
                <a:sym typeface="Corbel"/>
              </a:rPr>
              <a:t>other people knew about the attack </a:t>
            </a:r>
            <a:r>
              <a:rPr lang="en-GB" sz="2200" b="0" i="0" u="none" strike="noStrike" cap="none" dirty="0">
                <a:solidFill>
                  <a:schemeClr val="dk1"/>
                </a:solidFill>
                <a:latin typeface="Corbel"/>
                <a:ea typeface="Corbel"/>
                <a:cs typeface="Corbel"/>
                <a:sym typeface="Corbel"/>
              </a:rPr>
              <a:t>before it took place </a:t>
            </a:r>
            <a:endParaRPr dirty="0"/>
          </a:p>
          <a:p>
            <a:pPr marL="0" marR="0" lvl="0" indent="0" algn="l" rtl="0">
              <a:spcBef>
                <a:spcPts val="600"/>
              </a:spcBef>
              <a:spcAft>
                <a:spcPts val="0"/>
              </a:spcAft>
              <a:buNone/>
            </a:pPr>
            <a:endParaRPr sz="2200" dirty="0">
              <a:solidFill>
                <a:schemeClr val="dk1"/>
              </a:solidFill>
              <a:latin typeface="Corbel"/>
              <a:ea typeface="Corbel"/>
              <a:cs typeface="Corbel"/>
              <a:sym typeface="Corbel"/>
            </a:endParaRPr>
          </a:p>
          <a:p>
            <a:pPr marL="342900" marR="0" lvl="0" indent="-342900" algn="l" rtl="0">
              <a:spcBef>
                <a:spcPts val="600"/>
              </a:spcBef>
              <a:spcAft>
                <a:spcPts val="0"/>
              </a:spcAft>
              <a:buClr>
                <a:schemeClr val="dk1"/>
              </a:buClr>
              <a:buSzPts val="2200"/>
              <a:buFont typeface="Arial"/>
              <a:buChar char="•"/>
            </a:pPr>
            <a:r>
              <a:rPr lang="en-GB" sz="2200" dirty="0">
                <a:solidFill>
                  <a:schemeClr val="dk1"/>
                </a:solidFill>
                <a:latin typeface="Corbel"/>
                <a:ea typeface="Corbel"/>
                <a:cs typeface="Corbel"/>
                <a:sym typeface="Corbel"/>
              </a:rPr>
              <a:t>Most attackers threatened their target directly prior to the attack</a:t>
            </a:r>
            <a:endParaRPr dirty="0"/>
          </a:p>
          <a:p>
            <a:pPr marL="800100" marR="0" lvl="1" indent="-342900" algn="l" rtl="0">
              <a:spcBef>
                <a:spcPts val="600"/>
              </a:spcBef>
              <a:spcAft>
                <a:spcPts val="0"/>
              </a:spcAft>
              <a:buClr>
                <a:schemeClr val="dk1"/>
              </a:buClr>
              <a:buSzPts val="2200"/>
              <a:buFont typeface="Arial"/>
              <a:buChar char="•"/>
            </a:pPr>
            <a:r>
              <a:rPr lang="en-GB" sz="2200" b="1" i="0" u="none" strike="noStrike" cap="none" dirty="0">
                <a:solidFill>
                  <a:srgbClr val="C00000"/>
                </a:solidFill>
                <a:latin typeface="Corbel"/>
                <a:ea typeface="Corbel"/>
                <a:cs typeface="Corbel"/>
                <a:sym typeface="Corbel"/>
              </a:rPr>
              <a:t>Fiction: </a:t>
            </a:r>
            <a:r>
              <a:rPr lang="en-GB" sz="2200" b="0" i="0" u="none" strike="noStrike" cap="none" dirty="0">
                <a:solidFill>
                  <a:schemeClr val="dk1"/>
                </a:solidFill>
                <a:latin typeface="Corbel"/>
                <a:ea typeface="Corbel"/>
                <a:cs typeface="Corbel"/>
                <a:sym typeface="Corbel"/>
              </a:rPr>
              <a:t>Majority of attackers </a:t>
            </a:r>
            <a:r>
              <a:rPr lang="en-GB" sz="2200" b="1" i="1" u="none" strike="noStrike" cap="none" dirty="0">
                <a:solidFill>
                  <a:schemeClr val="dk1"/>
                </a:solidFill>
                <a:latin typeface="Corbel"/>
                <a:ea typeface="Corbel"/>
                <a:cs typeface="Corbel"/>
                <a:sym typeface="Corbel"/>
              </a:rPr>
              <a:t>did not make direct threats to their target(s) </a:t>
            </a:r>
            <a:r>
              <a:rPr lang="en-GB" sz="2200" b="0" i="0" u="none" strike="noStrike" cap="none" dirty="0">
                <a:solidFill>
                  <a:schemeClr val="dk1"/>
                </a:solidFill>
                <a:latin typeface="Corbel"/>
                <a:ea typeface="Corbel"/>
                <a:cs typeface="Corbel"/>
                <a:sym typeface="Corbel"/>
              </a:rPr>
              <a:t>beforehand </a:t>
            </a:r>
            <a:endParaRPr dirty="0"/>
          </a:p>
          <a:p>
            <a:pPr marL="342900" marR="0" lvl="0" indent="-342900" algn="l" rtl="0">
              <a:spcBef>
                <a:spcPts val="600"/>
              </a:spcBef>
              <a:spcAft>
                <a:spcPts val="0"/>
              </a:spcAft>
              <a:buClr>
                <a:schemeClr val="dk1"/>
              </a:buClr>
              <a:buSzPts val="2200"/>
              <a:buFont typeface="Arial"/>
              <a:buChar char="•"/>
            </a:pPr>
            <a:r>
              <a:rPr lang="en-GB" sz="2200" dirty="0">
                <a:solidFill>
                  <a:schemeClr val="dk1"/>
                </a:solidFill>
                <a:latin typeface="Corbel"/>
                <a:ea typeface="Corbel"/>
                <a:cs typeface="Corbel"/>
                <a:sym typeface="Corbel"/>
              </a:rPr>
              <a:t>Most attackers were “under the radar” showing no indicators they were in need of help</a:t>
            </a:r>
            <a:endParaRPr dirty="0"/>
          </a:p>
          <a:p>
            <a:pPr marL="800100" marR="0" lvl="1" indent="-342900" algn="l" rtl="0">
              <a:spcBef>
                <a:spcPts val="600"/>
              </a:spcBef>
              <a:spcAft>
                <a:spcPts val="0"/>
              </a:spcAft>
              <a:buClr>
                <a:schemeClr val="dk1"/>
              </a:buClr>
              <a:buSzPts val="2200"/>
              <a:buFont typeface="Arial"/>
              <a:buChar char="•"/>
            </a:pPr>
            <a:r>
              <a:rPr lang="en-GB" sz="2200" b="1" i="0" u="none" strike="noStrike" cap="none" dirty="0">
                <a:solidFill>
                  <a:srgbClr val="C00000"/>
                </a:solidFill>
                <a:latin typeface="Corbel"/>
                <a:ea typeface="Corbel"/>
                <a:cs typeface="Corbel"/>
                <a:sym typeface="Corbel"/>
              </a:rPr>
              <a:t>Fiction: </a:t>
            </a:r>
            <a:r>
              <a:rPr lang="en-GB" sz="2200" b="0" i="0" u="none" strike="noStrike" cap="none" dirty="0">
                <a:solidFill>
                  <a:schemeClr val="dk1"/>
                </a:solidFill>
                <a:latin typeface="Corbel"/>
                <a:ea typeface="Corbel"/>
                <a:cs typeface="Corbel"/>
                <a:sym typeface="Corbel"/>
              </a:rPr>
              <a:t>Nearly all </a:t>
            </a:r>
            <a:r>
              <a:rPr lang="en-GB" sz="2200" b="1" i="1" u="none" strike="noStrike" cap="none" dirty="0">
                <a:solidFill>
                  <a:schemeClr val="dk1"/>
                </a:solidFill>
                <a:latin typeface="Corbel"/>
                <a:ea typeface="Corbel"/>
                <a:cs typeface="Corbel"/>
                <a:sym typeface="Corbel"/>
              </a:rPr>
              <a:t>engaged in behaviors, prior to their attacks, that caused concern or alarm </a:t>
            </a:r>
            <a:r>
              <a:rPr lang="en-GB" sz="2200" b="0" i="0" u="none" strike="noStrike" cap="none" dirty="0">
                <a:solidFill>
                  <a:schemeClr val="dk1"/>
                </a:solidFill>
                <a:latin typeface="Corbel"/>
                <a:ea typeface="Corbel"/>
                <a:cs typeface="Corbel"/>
                <a:sym typeface="Corbel"/>
              </a:rPr>
              <a:t>to at least one person</a:t>
            </a:r>
            <a:endParaRPr dirty="0"/>
          </a:p>
        </p:txBody>
      </p:sp>
      <p:graphicFrame>
        <p:nvGraphicFramePr>
          <p:cNvPr id="311" name="Google Shape;311;p22"/>
          <p:cNvGraphicFramePr/>
          <p:nvPr/>
        </p:nvGraphicFramePr>
        <p:xfrm>
          <a:off x="7997726" y="3457654"/>
          <a:ext cx="3286150" cy="357075"/>
        </p:xfrm>
        <a:graphic>
          <a:graphicData uri="http://schemas.openxmlformats.org/drawingml/2006/table">
            <a:tbl>
              <a:tblPr firstRow="1" firstCol="1" bandRow="1">
                <a:noFill/>
                <a:tableStyleId>{E308D679-05D7-4D48-8E99-5F1E63857B5B}</a:tableStyleId>
              </a:tblPr>
              <a:tblGrid>
                <a:gridCol w="3286150">
                  <a:extLst>
                    <a:ext uri="{9D8B030D-6E8A-4147-A177-3AD203B41FA5}">
                      <a16:colId xmlns:a16="http://schemas.microsoft.com/office/drawing/2014/main" val="20000"/>
                    </a:ext>
                  </a:extLst>
                </a:gridCol>
              </a:tblGrid>
              <a:tr h="357075">
                <a:tc>
                  <a:txBody>
                    <a:bodyPr/>
                    <a:lstStyle/>
                    <a:p>
                      <a:pPr marL="0" marR="0" lvl="0" indent="0" algn="l" rtl="0">
                        <a:lnSpc>
                          <a:spcPct val="107000"/>
                        </a:lnSpc>
                        <a:spcBef>
                          <a:spcPts val="0"/>
                        </a:spcBef>
                        <a:spcAft>
                          <a:spcPts val="0"/>
                        </a:spcAft>
                        <a:buNone/>
                      </a:pPr>
                      <a:r>
                        <a:rPr lang="en-GB" sz="1600" b="1" i="1" u="sng" strike="noStrike" cap="none">
                          <a:solidFill>
                            <a:srgbClr val="0563C1"/>
                          </a:solidFill>
                          <a:latin typeface="Corbel"/>
                          <a:ea typeface="Corbel"/>
                          <a:cs typeface="Corbel"/>
                          <a:sym typeface="Corbel"/>
                          <a:hlinkClick r:id="rId4">
                            <a:extLst>
                              <a:ext uri="{A12FA001-AC4F-418D-AE19-62706E023703}">
                                <ahyp:hlinkClr xmlns:ahyp="http://schemas.microsoft.com/office/drawing/2018/hyperlinkcolor" val="tx"/>
                              </a:ext>
                            </a:extLst>
                          </a:hlinkClick>
                        </a:rPr>
                        <a:t>Averted School Violence</a:t>
                      </a:r>
                      <a:endParaRPr sz="1600" b="1" i="1" u="none" strike="noStrike" cap="none">
                        <a:latin typeface="Corbel"/>
                        <a:ea typeface="Corbel"/>
                        <a:cs typeface="Corbel"/>
                        <a:sym typeface="Corbel"/>
                      </a:endParaRPr>
                    </a:p>
                  </a:txBody>
                  <a:tcPr marL="68575" marR="68575" marT="0" marB="0" anchor="ctr">
                    <a:solidFill>
                      <a:schemeClr val="lt1"/>
                    </a:solidFill>
                  </a:tcPr>
                </a:tc>
                <a:extLst>
                  <a:ext uri="{0D108BD9-81ED-4DB2-BD59-A6C34878D82A}">
                    <a16:rowId xmlns:a16="http://schemas.microsoft.com/office/drawing/2014/main" val="10000"/>
                  </a:ext>
                </a:extLst>
              </a:tr>
            </a:tbl>
          </a:graphicData>
        </a:graphic>
      </p:graphicFrame>
      <p:pic>
        <p:nvPicPr>
          <p:cNvPr id="312" name="Google Shape;312;p22" descr="Brain in head"/>
          <p:cNvPicPr preferRelativeResize="0"/>
          <p:nvPr/>
        </p:nvPicPr>
        <p:blipFill rotWithShape="1">
          <a:blip r:embed="rId5">
            <a:alphaModFix/>
          </a:blip>
          <a:srcRect/>
          <a:stretch/>
        </p:blipFill>
        <p:spPr>
          <a:xfrm>
            <a:off x="7503605" y="3408815"/>
            <a:ext cx="493990" cy="4547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10">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10">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10">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3"/>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Corbel"/>
              <a:buNone/>
            </a:pPr>
            <a:r>
              <a:rPr lang="en-GB" b="1">
                <a:solidFill>
                  <a:schemeClr val="accent1"/>
                </a:solidFill>
                <a:latin typeface="Corbel"/>
                <a:ea typeface="Corbel"/>
                <a:cs typeface="Corbel"/>
                <a:sym typeface="Corbel"/>
              </a:rPr>
              <a:t>Fact</a:t>
            </a:r>
            <a:r>
              <a:rPr lang="en-GB" b="1">
                <a:solidFill>
                  <a:srgbClr val="002060"/>
                </a:solidFill>
                <a:latin typeface="Corbel"/>
                <a:ea typeface="Corbel"/>
                <a:cs typeface="Corbel"/>
                <a:sym typeface="Corbel"/>
              </a:rPr>
              <a:t> or </a:t>
            </a:r>
            <a:r>
              <a:rPr lang="en-GB" b="1">
                <a:solidFill>
                  <a:srgbClr val="C00000"/>
                </a:solidFill>
                <a:latin typeface="Corbel"/>
                <a:ea typeface="Corbel"/>
                <a:cs typeface="Corbel"/>
                <a:sym typeface="Corbel"/>
              </a:rPr>
              <a:t>Fiction</a:t>
            </a:r>
            <a:r>
              <a:rPr lang="en-GB" b="1">
                <a:solidFill>
                  <a:srgbClr val="002060"/>
                </a:solidFill>
                <a:latin typeface="Corbel"/>
                <a:ea typeface="Corbel"/>
                <a:cs typeface="Corbel"/>
                <a:sym typeface="Corbel"/>
              </a:rPr>
              <a:t>?</a:t>
            </a:r>
            <a:endParaRPr b="1">
              <a:solidFill>
                <a:srgbClr val="002060"/>
              </a:solidFill>
              <a:latin typeface="Corbel"/>
              <a:ea typeface="Corbel"/>
              <a:cs typeface="Corbel"/>
              <a:sym typeface="Corbel"/>
            </a:endParaRPr>
          </a:p>
        </p:txBody>
      </p:sp>
      <p:pic>
        <p:nvPicPr>
          <p:cNvPr id="319" name="Google Shape;319;p23"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320" name="Google Shape;320;p23"/>
          <p:cNvSpPr txBox="1"/>
          <p:nvPr/>
        </p:nvSpPr>
        <p:spPr>
          <a:xfrm>
            <a:off x="838199" y="1754604"/>
            <a:ext cx="10702770" cy="3708708"/>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200"/>
              <a:buFont typeface="Arial"/>
              <a:buChar char="•"/>
            </a:pPr>
            <a:r>
              <a:rPr lang="en-GB" sz="2200" dirty="0">
                <a:solidFill>
                  <a:schemeClr val="dk1"/>
                </a:solidFill>
                <a:latin typeface="Corbel"/>
                <a:ea typeface="Corbel"/>
                <a:cs typeface="Corbel"/>
                <a:sym typeface="Corbel"/>
              </a:rPr>
              <a:t>Most school attackers are suicidal or at a point of desperation prior to their attack</a:t>
            </a:r>
            <a:endParaRPr dirty="0"/>
          </a:p>
          <a:p>
            <a:pPr marL="800100" marR="0" lvl="1" indent="-342900" algn="l" rtl="0">
              <a:spcBef>
                <a:spcPts val="600"/>
              </a:spcBef>
              <a:spcAft>
                <a:spcPts val="0"/>
              </a:spcAft>
              <a:buClr>
                <a:schemeClr val="dk1"/>
              </a:buClr>
              <a:buSzPts val="2200"/>
              <a:buFont typeface="Arial"/>
              <a:buChar char="•"/>
            </a:pPr>
            <a:r>
              <a:rPr lang="en-GB" sz="2200" b="1" i="0" u="none" strike="noStrike" cap="none" dirty="0">
                <a:solidFill>
                  <a:srgbClr val="0070C0"/>
                </a:solidFill>
                <a:latin typeface="Corbel"/>
                <a:ea typeface="Corbel"/>
                <a:cs typeface="Corbel"/>
                <a:sym typeface="Corbel"/>
              </a:rPr>
              <a:t>Fact: </a:t>
            </a:r>
            <a:r>
              <a:rPr lang="en-GB" sz="2200" b="0" i="0" u="none" strike="noStrike" cap="none" dirty="0">
                <a:solidFill>
                  <a:schemeClr val="dk1"/>
                </a:solidFill>
                <a:latin typeface="Corbel"/>
                <a:ea typeface="Corbel"/>
                <a:cs typeface="Corbel"/>
                <a:sym typeface="Corbel"/>
              </a:rPr>
              <a:t>Most attackers appeared to have difficulty coping with losses, personal failures or other difficult circumstances and, in many cases, </a:t>
            </a:r>
            <a:r>
              <a:rPr lang="en-GB" sz="2200" b="1" i="1" u="none" strike="noStrike" cap="none" dirty="0">
                <a:solidFill>
                  <a:schemeClr val="dk1"/>
                </a:solidFill>
                <a:latin typeface="Corbel"/>
                <a:ea typeface="Corbel"/>
                <a:cs typeface="Corbel"/>
                <a:sym typeface="Corbel"/>
              </a:rPr>
              <a:t>desperation and suicidal ideation was certainly manifest</a:t>
            </a:r>
            <a:r>
              <a:rPr lang="en-GB" sz="2200" b="0" i="0" u="none" strike="noStrike" cap="none" dirty="0">
                <a:solidFill>
                  <a:schemeClr val="dk1"/>
                </a:solidFill>
                <a:latin typeface="Corbel"/>
                <a:ea typeface="Corbel"/>
                <a:cs typeface="Corbel"/>
                <a:sym typeface="Corbel"/>
              </a:rPr>
              <a:t>. Most attackers </a:t>
            </a:r>
            <a:r>
              <a:rPr lang="en-GB" sz="2200" b="1" i="1" u="none" strike="noStrike" cap="none" dirty="0">
                <a:solidFill>
                  <a:schemeClr val="dk1"/>
                </a:solidFill>
                <a:latin typeface="Corbel"/>
                <a:ea typeface="Corbel"/>
                <a:cs typeface="Corbel"/>
                <a:sym typeface="Corbel"/>
              </a:rPr>
              <a:t>exhibited a history of suicide attempts or suicidal thoughts at some point prior to their attack</a:t>
            </a:r>
            <a:endParaRPr sz="2200" b="0" i="0" u="none" strike="noStrike" cap="none" dirty="0">
              <a:solidFill>
                <a:schemeClr val="dk1"/>
              </a:solidFill>
              <a:latin typeface="Corbel"/>
              <a:ea typeface="Corbel"/>
              <a:cs typeface="Corbel"/>
              <a:sym typeface="Corbel"/>
            </a:endParaRPr>
          </a:p>
          <a:p>
            <a:pPr marL="342900" marR="0" lvl="0" indent="-342900" algn="l" rtl="0">
              <a:spcBef>
                <a:spcPts val="600"/>
              </a:spcBef>
              <a:spcAft>
                <a:spcPts val="0"/>
              </a:spcAft>
              <a:buClr>
                <a:schemeClr val="dk1"/>
              </a:buClr>
              <a:buSzPts val="2200"/>
              <a:buFont typeface="Arial"/>
              <a:buChar char="•"/>
            </a:pPr>
            <a:r>
              <a:rPr lang="en-GB" sz="2200" dirty="0">
                <a:solidFill>
                  <a:schemeClr val="dk1"/>
                </a:solidFill>
                <a:latin typeface="Corbel"/>
                <a:ea typeface="Corbel"/>
                <a:cs typeface="Corbel"/>
                <a:sym typeface="Corbel"/>
              </a:rPr>
              <a:t>Potential school attackers can be identified by certain physical characteristics, personality traits and school history</a:t>
            </a:r>
            <a:endParaRPr dirty="0"/>
          </a:p>
          <a:p>
            <a:pPr marL="800100" marR="0" lvl="1" indent="-342900" algn="l" rtl="0">
              <a:spcBef>
                <a:spcPts val="600"/>
              </a:spcBef>
              <a:spcAft>
                <a:spcPts val="0"/>
              </a:spcAft>
              <a:buClr>
                <a:schemeClr val="dk1"/>
              </a:buClr>
              <a:buSzPts val="2200"/>
              <a:buFont typeface="Arial"/>
              <a:buChar char="•"/>
            </a:pPr>
            <a:r>
              <a:rPr lang="en-GB" sz="2200" b="1" i="0" u="none" strike="noStrike" cap="none" dirty="0">
                <a:solidFill>
                  <a:srgbClr val="C00000"/>
                </a:solidFill>
                <a:latin typeface="Corbel"/>
                <a:ea typeface="Corbel"/>
                <a:cs typeface="Corbel"/>
                <a:sym typeface="Corbel"/>
              </a:rPr>
              <a:t>Fiction: </a:t>
            </a:r>
            <a:r>
              <a:rPr lang="en-GB" sz="2200" b="0" i="0" u="none" strike="noStrike" cap="none" dirty="0">
                <a:solidFill>
                  <a:schemeClr val="dk1"/>
                </a:solidFill>
                <a:latin typeface="Corbel"/>
                <a:ea typeface="Corbel"/>
                <a:cs typeface="Corbel"/>
                <a:sym typeface="Corbel"/>
              </a:rPr>
              <a:t>There are </a:t>
            </a:r>
            <a:r>
              <a:rPr lang="en-GB" sz="2200" b="1" i="1" u="none" strike="noStrike" cap="none" dirty="0">
                <a:solidFill>
                  <a:schemeClr val="dk1"/>
                </a:solidFill>
                <a:latin typeface="Corbel"/>
                <a:ea typeface="Corbel"/>
                <a:cs typeface="Corbel"/>
                <a:sym typeface="Corbel"/>
              </a:rPr>
              <a:t>no set of traits that described all – or even most – attackers</a:t>
            </a:r>
            <a:r>
              <a:rPr lang="en-GB" sz="2200" b="0" i="0" u="none" strike="noStrike" cap="none" dirty="0">
                <a:solidFill>
                  <a:schemeClr val="dk1"/>
                </a:solidFill>
                <a:latin typeface="Corbel"/>
                <a:ea typeface="Corbel"/>
                <a:cs typeface="Corbel"/>
                <a:sym typeface="Corbel"/>
              </a:rPr>
              <a:t>. The demographic, personality, school history, and social characteristics varied substantially</a:t>
            </a:r>
            <a:endParaRPr dirty="0"/>
          </a:p>
        </p:txBody>
      </p:sp>
      <p:pic>
        <p:nvPicPr>
          <p:cNvPr id="321" name="Google Shape;321;p23" descr="Brain in head"/>
          <p:cNvPicPr preferRelativeResize="0"/>
          <p:nvPr/>
        </p:nvPicPr>
        <p:blipFill rotWithShape="1">
          <a:blip r:embed="rId4">
            <a:alphaModFix/>
          </a:blip>
          <a:srcRect/>
          <a:stretch/>
        </p:blipFill>
        <p:spPr>
          <a:xfrm>
            <a:off x="838199" y="5538388"/>
            <a:ext cx="493990" cy="454760"/>
          </a:xfrm>
          <a:prstGeom prst="rect">
            <a:avLst/>
          </a:prstGeom>
          <a:noFill/>
          <a:ln>
            <a:noFill/>
          </a:ln>
        </p:spPr>
      </p:pic>
      <p:graphicFrame>
        <p:nvGraphicFramePr>
          <p:cNvPr id="322" name="Google Shape;322;p23"/>
          <p:cNvGraphicFramePr/>
          <p:nvPr>
            <p:extLst>
              <p:ext uri="{D42A27DB-BD31-4B8C-83A1-F6EECF244321}">
                <p14:modId xmlns:p14="http://schemas.microsoft.com/office/powerpoint/2010/main" val="4146511548"/>
              </p:ext>
            </p:extLst>
          </p:nvPr>
        </p:nvGraphicFramePr>
        <p:xfrm>
          <a:off x="1332188" y="5609216"/>
          <a:ext cx="10021600" cy="510223"/>
        </p:xfrm>
        <a:graphic>
          <a:graphicData uri="http://schemas.openxmlformats.org/drawingml/2006/table">
            <a:tbl>
              <a:tblPr firstRow="1" firstCol="1" bandRow="1">
                <a:noFill/>
                <a:tableStyleId>{E308D679-05D7-4D48-8E99-5F1E63857B5B}</a:tableStyleId>
              </a:tblPr>
              <a:tblGrid>
                <a:gridCol w="10021600">
                  <a:extLst>
                    <a:ext uri="{9D8B030D-6E8A-4147-A177-3AD203B41FA5}">
                      <a16:colId xmlns:a16="http://schemas.microsoft.com/office/drawing/2014/main" val="20000"/>
                    </a:ext>
                  </a:extLst>
                </a:gridCol>
              </a:tblGrid>
              <a:tr h="313100">
                <a:tc>
                  <a:txBody>
                    <a:bodyPr/>
                    <a:lstStyle/>
                    <a:p>
                      <a:pPr marL="0" marR="0" lvl="0" indent="0" algn="l" rtl="0">
                        <a:lnSpc>
                          <a:spcPct val="107000"/>
                        </a:lnSpc>
                        <a:spcBef>
                          <a:spcPts val="0"/>
                        </a:spcBef>
                        <a:spcAft>
                          <a:spcPts val="0"/>
                        </a:spcAft>
                        <a:buNone/>
                      </a:pPr>
                      <a:r>
                        <a:rPr lang="en-GB" sz="1600" b="1" i="0" u="sng" strike="noStrike" cap="none" dirty="0">
                          <a:solidFill>
                            <a:srgbClr val="0563C1"/>
                          </a:solidFill>
                          <a:latin typeface="Corbel"/>
                          <a:ea typeface="Corbel"/>
                          <a:cs typeface="Corbel"/>
                          <a:sym typeface="Corbel"/>
                          <a:hlinkClick r:id="rId5"/>
                        </a:rPr>
                        <a:t>Meloy, J.R., Hoffmann, J., Deisinger, E.R.D. &amp; Hart, S.D. (2020) </a:t>
                      </a:r>
                      <a:r>
                        <a:rPr lang="en-GB" sz="1600" b="1" i="1" u="sng" strike="noStrike" cap="none" dirty="0">
                          <a:solidFill>
                            <a:srgbClr val="0563C1"/>
                          </a:solidFill>
                          <a:latin typeface="Corbel"/>
                          <a:ea typeface="Corbel"/>
                          <a:cs typeface="Corbel"/>
                          <a:sym typeface="Corbel"/>
                          <a:hlinkClick r:id="rId5"/>
                        </a:rPr>
                        <a:t>‘Threat Assessment and Threat Management’, </a:t>
                      </a:r>
                      <a:r>
                        <a:rPr lang="en-GB" sz="1600" b="1" i="0" u="sng" strike="noStrike" cap="none" dirty="0">
                          <a:solidFill>
                            <a:srgbClr val="0563C1"/>
                          </a:solidFill>
                          <a:latin typeface="Corbel"/>
                          <a:ea typeface="Corbel"/>
                          <a:cs typeface="Corbel"/>
                          <a:sym typeface="Corbel"/>
                          <a:hlinkClick r:id="rId5"/>
                        </a:rPr>
                        <a:t>in Meloy &amp; Hoffmann (Eds.) International Handbook of Threat Assessment, 2nd Edition.  New York: Oxford</a:t>
                      </a:r>
                      <a:r>
                        <a:rPr lang="en-GB" sz="1600" b="1" i="0" u="sng" strike="noStrike" cap="none" dirty="0">
                          <a:solidFill>
                            <a:srgbClr val="0563C1"/>
                          </a:solidFill>
                          <a:latin typeface="Corbel"/>
                          <a:ea typeface="Corbel"/>
                          <a:cs typeface="Corbel"/>
                          <a:sym typeface="Corbel"/>
                        </a:rPr>
                        <a:t>.</a:t>
                      </a:r>
                      <a:endParaRPr sz="1600" b="1" i="0" u="none" strike="noStrike" cap="none" dirty="0">
                        <a:latin typeface="Corbel"/>
                        <a:ea typeface="Corbel"/>
                        <a:cs typeface="Corbel"/>
                        <a:sym typeface="Corbel"/>
                      </a:endParaRPr>
                    </a:p>
                  </a:txBody>
                  <a:tcPr marL="68575" marR="68575" marT="0" marB="0" anchor="ctr">
                    <a:solidFill>
                      <a:schemeClr val="lt1"/>
                    </a:solidFill>
                  </a:tcPr>
                </a:tc>
                <a:extLst>
                  <a:ext uri="{0D108BD9-81ED-4DB2-BD59-A6C34878D82A}">
                    <a16:rowId xmlns:a16="http://schemas.microsoft.com/office/drawing/2014/main" val="10000"/>
                  </a:ext>
                </a:extLst>
              </a:tr>
            </a:tbl>
          </a:graphicData>
        </a:graphic>
      </p:graphicFrame>
      <p:pic>
        <p:nvPicPr>
          <p:cNvPr id="323" name="Google Shape;323;p23" descr="Brain in head"/>
          <p:cNvPicPr preferRelativeResize="0"/>
          <p:nvPr/>
        </p:nvPicPr>
        <p:blipFill rotWithShape="1">
          <a:blip r:embed="rId4">
            <a:alphaModFix/>
          </a:blip>
          <a:srcRect/>
          <a:stretch/>
        </p:blipFill>
        <p:spPr>
          <a:xfrm>
            <a:off x="838198" y="6190267"/>
            <a:ext cx="493990" cy="454760"/>
          </a:xfrm>
          <a:prstGeom prst="rect">
            <a:avLst/>
          </a:prstGeom>
          <a:noFill/>
          <a:ln>
            <a:noFill/>
          </a:ln>
        </p:spPr>
      </p:pic>
      <p:graphicFrame>
        <p:nvGraphicFramePr>
          <p:cNvPr id="324" name="Google Shape;324;p23"/>
          <p:cNvGraphicFramePr/>
          <p:nvPr>
            <p:extLst>
              <p:ext uri="{D42A27DB-BD31-4B8C-83A1-F6EECF244321}">
                <p14:modId xmlns:p14="http://schemas.microsoft.com/office/powerpoint/2010/main" val="3025688672"/>
              </p:ext>
            </p:extLst>
          </p:nvPr>
        </p:nvGraphicFramePr>
        <p:xfrm>
          <a:off x="1407603" y="6261095"/>
          <a:ext cx="4580700" cy="510223"/>
        </p:xfrm>
        <a:graphic>
          <a:graphicData uri="http://schemas.openxmlformats.org/drawingml/2006/table">
            <a:tbl>
              <a:tblPr firstRow="1" firstCol="1" bandRow="1">
                <a:noFill/>
                <a:tableStyleId>{E308D679-05D7-4D48-8E99-5F1E63857B5B}</a:tableStyleId>
              </a:tblPr>
              <a:tblGrid>
                <a:gridCol w="4580700">
                  <a:extLst>
                    <a:ext uri="{9D8B030D-6E8A-4147-A177-3AD203B41FA5}">
                      <a16:colId xmlns:a16="http://schemas.microsoft.com/office/drawing/2014/main" val="20000"/>
                    </a:ext>
                  </a:extLst>
                </a:gridCol>
              </a:tblGrid>
              <a:tr h="313100">
                <a:tc>
                  <a:txBody>
                    <a:bodyPr/>
                    <a:lstStyle/>
                    <a:p>
                      <a:pPr marL="0" marR="0" lvl="0" indent="0" algn="l" rtl="0">
                        <a:lnSpc>
                          <a:spcPct val="107000"/>
                        </a:lnSpc>
                        <a:spcBef>
                          <a:spcPts val="0"/>
                        </a:spcBef>
                        <a:spcAft>
                          <a:spcPts val="0"/>
                        </a:spcAft>
                        <a:buNone/>
                      </a:pPr>
                      <a:r>
                        <a:rPr lang="en-GB" sz="1600" b="1" i="1" u="sng" strike="noStrike" cap="none" dirty="0">
                          <a:solidFill>
                            <a:srgbClr val="0563C1"/>
                          </a:solidFill>
                          <a:latin typeface="Corbel"/>
                          <a:ea typeface="Corbel"/>
                          <a:cs typeface="Corbel"/>
                          <a:sym typeface="Corbel"/>
                          <a:hlinkClick r:id="rId6">
                            <a:extLst>
                              <a:ext uri="{A12FA001-AC4F-418D-AE19-62706E023703}">
                                <ahyp:hlinkClr xmlns:ahyp="http://schemas.microsoft.com/office/drawing/2018/hyperlinkcolor" val="tx"/>
                              </a:ext>
                            </a:extLst>
                          </a:hlinkClick>
                        </a:rPr>
                        <a:t>Evaluating the Risk for Targeted Violence in Schools</a:t>
                      </a:r>
                      <a:endParaRPr sz="1600" b="1" i="1" u="none" strike="noStrike" cap="none" dirty="0">
                        <a:latin typeface="Corbel"/>
                        <a:ea typeface="Corbel"/>
                        <a:cs typeface="Corbel"/>
                        <a:sym typeface="Corbel"/>
                      </a:endParaRPr>
                    </a:p>
                  </a:txBody>
                  <a:tcPr marL="68575" marR="68575" marT="0" marB="0" anchor="ctr">
                    <a:solidFill>
                      <a:schemeClr val="lt1"/>
                    </a:solidFill>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24"/>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Corbel"/>
              <a:buNone/>
            </a:pPr>
            <a:r>
              <a:rPr lang="en-GB" b="1">
                <a:solidFill>
                  <a:schemeClr val="accent1"/>
                </a:solidFill>
                <a:latin typeface="Corbel"/>
                <a:ea typeface="Corbel"/>
                <a:cs typeface="Corbel"/>
                <a:sym typeface="Corbel"/>
              </a:rPr>
              <a:t>Fact</a:t>
            </a:r>
            <a:r>
              <a:rPr lang="en-GB" b="1">
                <a:solidFill>
                  <a:srgbClr val="002060"/>
                </a:solidFill>
                <a:latin typeface="Corbel"/>
                <a:ea typeface="Corbel"/>
                <a:cs typeface="Corbel"/>
                <a:sym typeface="Corbel"/>
              </a:rPr>
              <a:t> or </a:t>
            </a:r>
            <a:r>
              <a:rPr lang="en-GB" b="1">
                <a:solidFill>
                  <a:srgbClr val="C00000"/>
                </a:solidFill>
                <a:latin typeface="Corbel"/>
                <a:ea typeface="Corbel"/>
                <a:cs typeface="Corbel"/>
                <a:sym typeface="Corbel"/>
              </a:rPr>
              <a:t>Fiction</a:t>
            </a:r>
            <a:r>
              <a:rPr lang="en-GB" b="1">
                <a:solidFill>
                  <a:srgbClr val="002060"/>
                </a:solidFill>
                <a:latin typeface="Corbel"/>
                <a:ea typeface="Corbel"/>
                <a:cs typeface="Corbel"/>
                <a:sym typeface="Corbel"/>
              </a:rPr>
              <a:t>?</a:t>
            </a:r>
            <a:endParaRPr b="1">
              <a:solidFill>
                <a:srgbClr val="002060"/>
              </a:solidFill>
              <a:latin typeface="Corbel"/>
              <a:ea typeface="Corbel"/>
              <a:cs typeface="Corbel"/>
              <a:sym typeface="Corbel"/>
            </a:endParaRPr>
          </a:p>
        </p:txBody>
      </p:sp>
      <p:pic>
        <p:nvPicPr>
          <p:cNvPr id="331" name="Google Shape;331;p24"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332" name="Google Shape;332;p24"/>
          <p:cNvSpPr txBox="1"/>
          <p:nvPr/>
        </p:nvSpPr>
        <p:spPr>
          <a:xfrm>
            <a:off x="838199" y="1754604"/>
            <a:ext cx="10702770" cy="2908489"/>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GB" sz="2400" dirty="0">
                <a:solidFill>
                  <a:schemeClr val="dk1"/>
                </a:solidFill>
                <a:latin typeface="Corbel"/>
                <a:ea typeface="Corbel"/>
                <a:cs typeface="Corbel"/>
                <a:sym typeface="Corbel"/>
              </a:rPr>
              <a:t>Many attackers felt bullied, persecuted or injured by others prior to the attack</a:t>
            </a:r>
            <a:endParaRPr dirty="0"/>
          </a:p>
          <a:p>
            <a:pPr marL="800100" marR="0" lvl="1" indent="-342900" algn="l" rtl="0">
              <a:spcBef>
                <a:spcPts val="600"/>
              </a:spcBef>
              <a:spcAft>
                <a:spcPts val="0"/>
              </a:spcAft>
              <a:buClr>
                <a:schemeClr val="dk1"/>
              </a:buClr>
              <a:buSzPts val="2400"/>
              <a:buFont typeface="Arial"/>
              <a:buChar char="•"/>
            </a:pPr>
            <a:r>
              <a:rPr lang="en-GB" sz="2400" b="1" i="0" u="none" strike="noStrike" cap="none" dirty="0">
                <a:solidFill>
                  <a:srgbClr val="0070C0"/>
                </a:solidFill>
                <a:latin typeface="Corbel"/>
                <a:ea typeface="Corbel"/>
                <a:cs typeface="Corbel"/>
                <a:sym typeface="Corbel"/>
              </a:rPr>
              <a:t>Fact: </a:t>
            </a:r>
            <a:r>
              <a:rPr lang="en-GB" sz="2400" b="0" i="0" u="none" strike="noStrike" cap="none" dirty="0">
                <a:solidFill>
                  <a:schemeClr val="dk1"/>
                </a:solidFill>
                <a:latin typeface="Corbel"/>
                <a:ea typeface="Corbel"/>
                <a:cs typeface="Corbel"/>
                <a:sym typeface="Corbel"/>
              </a:rPr>
              <a:t>Almost </a:t>
            </a:r>
            <a:r>
              <a:rPr lang="en-GB" sz="2400" b="1" i="1" u="none" strike="noStrike" cap="none" dirty="0">
                <a:solidFill>
                  <a:schemeClr val="dk1"/>
                </a:solidFill>
                <a:latin typeface="Corbel"/>
                <a:ea typeface="Corbel"/>
                <a:cs typeface="Corbel"/>
                <a:sym typeface="Corbel"/>
              </a:rPr>
              <a:t>three-quarters of the attackers felt persecuted, bullied, threatened, attacked or injured by others </a:t>
            </a:r>
            <a:r>
              <a:rPr lang="en-GB" sz="2400" b="0" i="0" u="none" strike="noStrike" cap="none" dirty="0">
                <a:solidFill>
                  <a:schemeClr val="dk1"/>
                </a:solidFill>
                <a:latin typeface="Corbel"/>
                <a:ea typeface="Corbel"/>
                <a:cs typeface="Corbel"/>
                <a:sym typeface="Corbel"/>
              </a:rPr>
              <a:t>prior to the incident </a:t>
            </a:r>
            <a:endParaRPr dirty="0"/>
          </a:p>
          <a:p>
            <a:pPr marL="342900" marR="0" lvl="0" indent="-342900" algn="l" rtl="0">
              <a:spcBef>
                <a:spcPts val="600"/>
              </a:spcBef>
              <a:spcAft>
                <a:spcPts val="0"/>
              </a:spcAft>
              <a:buClr>
                <a:schemeClr val="dk1"/>
              </a:buClr>
              <a:buSzPts val="2400"/>
              <a:buFont typeface="Arial"/>
              <a:buChar char="•"/>
            </a:pPr>
            <a:r>
              <a:rPr lang="en-GB" sz="2400" dirty="0">
                <a:solidFill>
                  <a:schemeClr val="dk1"/>
                </a:solidFill>
                <a:latin typeface="Corbel"/>
                <a:ea typeface="Corbel"/>
                <a:cs typeface="Corbel"/>
                <a:sym typeface="Corbel"/>
              </a:rPr>
              <a:t>Most attackers had access to weapons and experience using them</a:t>
            </a:r>
            <a:endParaRPr dirty="0"/>
          </a:p>
          <a:p>
            <a:pPr marL="800100" marR="0" lvl="1" indent="-342900" algn="l" rtl="0">
              <a:spcBef>
                <a:spcPts val="600"/>
              </a:spcBef>
              <a:spcAft>
                <a:spcPts val="0"/>
              </a:spcAft>
              <a:buClr>
                <a:schemeClr val="dk1"/>
              </a:buClr>
              <a:buSzPts val="2400"/>
              <a:buFont typeface="Arial"/>
              <a:buChar char="•"/>
            </a:pPr>
            <a:r>
              <a:rPr lang="en-GB" sz="2400" b="1" i="0" u="none" strike="noStrike" cap="none" dirty="0">
                <a:solidFill>
                  <a:srgbClr val="0070C0"/>
                </a:solidFill>
                <a:latin typeface="Corbel"/>
                <a:ea typeface="Corbel"/>
                <a:cs typeface="Corbel"/>
                <a:sym typeface="Corbel"/>
              </a:rPr>
              <a:t>Fact: </a:t>
            </a:r>
            <a:r>
              <a:rPr lang="en-GB" sz="2400" b="1" i="1" u="none" strike="noStrike" cap="none" dirty="0">
                <a:solidFill>
                  <a:schemeClr val="dk1"/>
                </a:solidFill>
                <a:latin typeface="Corbel"/>
                <a:ea typeface="Corbel"/>
                <a:cs typeface="Corbel"/>
                <a:sym typeface="Corbel"/>
              </a:rPr>
              <a:t>Experience using weapons and access to them was common for many attackers</a:t>
            </a:r>
            <a:r>
              <a:rPr lang="en-GB" sz="2400" b="0" i="0" u="none" strike="noStrike" cap="none" dirty="0">
                <a:solidFill>
                  <a:schemeClr val="dk1"/>
                </a:solidFill>
                <a:latin typeface="Corbel"/>
                <a:ea typeface="Corbel"/>
                <a:cs typeface="Corbel"/>
                <a:sym typeface="Corbel"/>
              </a:rPr>
              <a:t>. Nearly two-thirds of the attackers had a known history of weapons use</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25"/>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Corbel"/>
              <a:buNone/>
            </a:pPr>
            <a:r>
              <a:rPr lang="en-GB" b="1" dirty="0">
                <a:solidFill>
                  <a:schemeClr val="accent1"/>
                </a:solidFill>
                <a:latin typeface="Corbel"/>
                <a:ea typeface="Corbel"/>
                <a:cs typeface="Corbel"/>
                <a:sym typeface="Corbel"/>
              </a:rPr>
              <a:t>Fact</a:t>
            </a:r>
            <a:r>
              <a:rPr lang="en-GB" b="1" dirty="0">
                <a:solidFill>
                  <a:srgbClr val="002060"/>
                </a:solidFill>
                <a:latin typeface="Corbel"/>
                <a:ea typeface="Corbel"/>
                <a:cs typeface="Corbel"/>
                <a:sym typeface="Corbel"/>
              </a:rPr>
              <a:t> or </a:t>
            </a:r>
            <a:r>
              <a:rPr lang="en-GB" b="1" dirty="0">
                <a:solidFill>
                  <a:srgbClr val="C00000"/>
                </a:solidFill>
                <a:latin typeface="Corbel"/>
                <a:ea typeface="Corbel"/>
                <a:cs typeface="Corbel"/>
                <a:sym typeface="Corbel"/>
              </a:rPr>
              <a:t>Fiction</a:t>
            </a:r>
            <a:r>
              <a:rPr lang="en-GB" b="1" dirty="0">
                <a:solidFill>
                  <a:srgbClr val="002060"/>
                </a:solidFill>
                <a:latin typeface="Corbel"/>
                <a:ea typeface="Corbel"/>
                <a:cs typeface="Corbel"/>
                <a:sym typeface="Corbel"/>
              </a:rPr>
              <a:t>?</a:t>
            </a:r>
            <a:endParaRPr b="1" dirty="0">
              <a:solidFill>
                <a:srgbClr val="002060"/>
              </a:solidFill>
              <a:latin typeface="Corbel"/>
              <a:ea typeface="Corbel"/>
              <a:cs typeface="Corbel"/>
              <a:sym typeface="Corbel"/>
            </a:endParaRPr>
          </a:p>
        </p:txBody>
      </p:sp>
      <p:pic>
        <p:nvPicPr>
          <p:cNvPr id="339" name="Google Shape;339;p25"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340" name="Google Shape;340;p25"/>
          <p:cNvSpPr txBox="1"/>
          <p:nvPr/>
        </p:nvSpPr>
        <p:spPr>
          <a:xfrm>
            <a:off x="838199" y="1754604"/>
            <a:ext cx="10702770" cy="2693045"/>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200"/>
              <a:buFont typeface="Arial"/>
              <a:buChar char="•"/>
            </a:pPr>
            <a:r>
              <a:rPr lang="en-GB" sz="2200" dirty="0">
                <a:solidFill>
                  <a:schemeClr val="dk1"/>
                </a:solidFill>
                <a:latin typeface="Corbel"/>
                <a:ea typeface="Corbel"/>
                <a:cs typeface="Corbel"/>
                <a:sym typeface="Corbel"/>
              </a:rPr>
              <a:t>Attackers act alone and without the involvement of others</a:t>
            </a:r>
            <a:endParaRPr dirty="0"/>
          </a:p>
          <a:p>
            <a:pPr marL="800100" marR="0" lvl="1" indent="-342900" algn="l" rtl="0">
              <a:spcBef>
                <a:spcPts val="600"/>
              </a:spcBef>
              <a:spcAft>
                <a:spcPts val="0"/>
              </a:spcAft>
              <a:buClr>
                <a:schemeClr val="dk1"/>
              </a:buClr>
              <a:buSzPts val="2200"/>
              <a:buFont typeface="Arial"/>
              <a:buChar char="•"/>
            </a:pPr>
            <a:r>
              <a:rPr lang="en-GB" sz="2200" b="1" i="0" u="none" strike="noStrike" cap="none" dirty="0">
                <a:solidFill>
                  <a:srgbClr val="C00000"/>
                </a:solidFill>
                <a:latin typeface="Corbel"/>
                <a:ea typeface="Corbel"/>
                <a:cs typeface="Corbel"/>
                <a:sym typeface="Corbel"/>
              </a:rPr>
              <a:t>Fiction: </a:t>
            </a:r>
            <a:r>
              <a:rPr lang="en-GB" sz="2200" b="0" i="0" u="none" strike="noStrike" cap="none" dirty="0">
                <a:solidFill>
                  <a:schemeClr val="dk1"/>
                </a:solidFill>
                <a:latin typeface="Corbel"/>
                <a:ea typeface="Corbel"/>
                <a:cs typeface="Corbel"/>
                <a:sym typeface="Corbel"/>
              </a:rPr>
              <a:t>Most </a:t>
            </a:r>
            <a:r>
              <a:rPr lang="en-GB" sz="2200" b="1" i="1" u="sng" strike="noStrike" cap="none" dirty="0">
                <a:solidFill>
                  <a:schemeClr val="dk1"/>
                </a:solidFill>
                <a:latin typeface="Corbel"/>
                <a:ea typeface="Corbel"/>
                <a:cs typeface="Corbel"/>
                <a:sym typeface="Corbel"/>
              </a:rPr>
              <a:t>carried out</a:t>
            </a:r>
            <a:r>
              <a:rPr lang="en-GB" sz="2200" b="0" i="0" u="none" strike="noStrike" cap="none" dirty="0">
                <a:solidFill>
                  <a:schemeClr val="dk1"/>
                </a:solidFill>
                <a:latin typeface="Corbel"/>
                <a:ea typeface="Corbel"/>
                <a:cs typeface="Corbel"/>
                <a:sym typeface="Corbel"/>
              </a:rPr>
              <a:t> their attacks on their own, </a:t>
            </a:r>
            <a:r>
              <a:rPr lang="en-GB" sz="2200" b="1" i="1" u="sng" strike="noStrike" cap="none" dirty="0">
                <a:solidFill>
                  <a:schemeClr val="dk1"/>
                </a:solidFill>
                <a:latin typeface="Corbel"/>
                <a:ea typeface="Corbel"/>
                <a:cs typeface="Corbel"/>
                <a:sym typeface="Corbel"/>
              </a:rPr>
              <a:t>but</a:t>
            </a:r>
            <a:r>
              <a:rPr lang="en-GB" sz="2200" b="1" i="1" u="none" strike="noStrike" cap="none" dirty="0">
                <a:solidFill>
                  <a:schemeClr val="dk1"/>
                </a:solidFill>
                <a:latin typeface="Corbel"/>
                <a:ea typeface="Corbel"/>
                <a:cs typeface="Corbel"/>
                <a:sym typeface="Corbel"/>
              </a:rPr>
              <a:t> many were influenced or encouraged by others to engage in the attacks</a:t>
            </a:r>
            <a:r>
              <a:rPr lang="en-GB" sz="2200" b="0" i="0" u="none" strike="noStrike" cap="none" dirty="0">
                <a:solidFill>
                  <a:schemeClr val="dk1"/>
                </a:solidFill>
                <a:latin typeface="Corbel"/>
                <a:ea typeface="Corbel"/>
                <a:cs typeface="Corbel"/>
                <a:sym typeface="Corbel"/>
              </a:rPr>
              <a:t>. Nearly 50% were influenced by others in deciding to mount an attack, dared or encouraged to attack, or both </a:t>
            </a:r>
            <a:endParaRPr dirty="0"/>
          </a:p>
          <a:p>
            <a:pPr marL="342900" marR="0" lvl="0" indent="-342900" algn="l" rtl="0">
              <a:spcBef>
                <a:spcPts val="600"/>
              </a:spcBef>
              <a:spcAft>
                <a:spcPts val="0"/>
              </a:spcAft>
              <a:buClr>
                <a:schemeClr val="dk1"/>
              </a:buClr>
              <a:buSzPts val="2200"/>
              <a:buFont typeface="Arial"/>
              <a:buChar char="•"/>
            </a:pPr>
            <a:r>
              <a:rPr lang="en-GB" sz="2200" dirty="0">
                <a:solidFill>
                  <a:schemeClr val="dk1"/>
                </a:solidFill>
                <a:latin typeface="Corbel"/>
                <a:ea typeface="Corbel"/>
                <a:cs typeface="Corbel"/>
                <a:sym typeface="Corbel"/>
              </a:rPr>
              <a:t>Most incidents are stopped by law enforcement</a:t>
            </a:r>
            <a:endParaRPr dirty="0"/>
          </a:p>
          <a:p>
            <a:pPr marL="800100" marR="0" lvl="1" indent="-342900" algn="l" rtl="0">
              <a:spcBef>
                <a:spcPts val="600"/>
              </a:spcBef>
              <a:spcAft>
                <a:spcPts val="0"/>
              </a:spcAft>
              <a:buClr>
                <a:schemeClr val="dk1"/>
              </a:buClr>
              <a:buSzPts val="2200"/>
              <a:buFont typeface="Arial"/>
              <a:buChar char="•"/>
            </a:pPr>
            <a:r>
              <a:rPr lang="en-GB" sz="2200" b="1" i="0" u="none" strike="noStrike" cap="none" dirty="0">
                <a:solidFill>
                  <a:srgbClr val="C00000"/>
                </a:solidFill>
                <a:latin typeface="Corbel"/>
                <a:ea typeface="Corbel"/>
                <a:cs typeface="Corbel"/>
                <a:sym typeface="Corbel"/>
              </a:rPr>
              <a:t>Fiction: </a:t>
            </a:r>
            <a:r>
              <a:rPr lang="en-GB" sz="2200" b="0" i="0" u="none" strike="noStrike" cap="none" dirty="0">
                <a:solidFill>
                  <a:schemeClr val="dk1"/>
                </a:solidFill>
                <a:latin typeface="Corbel"/>
                <a:ea typeface="Corbel"/>
                <a:cs typeface="Corbel"/>
                <a:sym typeface="Corbel"/>
              </a:rPr>
              <a:t>Most attacks </a:t>
            </a:r>
            <a:r>
              <a:rPr lang="en-GB" sz="2200" b="1" i="1" u="none" strike="noStrike" cap="none" dirty="0">
                <a:solidFill>
                  <a:schemeClr val="dk1"/>
                </a:solidFill>
                <a:latin typeface="Corbel"/>
                <a:ea typeface="Corbel"/>
                <a:cs typeface="Corbel"/>
                <a:sym typeface="Corbel"/>
              </a:rPr>
              <a:t>were stopped by school administrators, educators and students </a:t>
            </a:r>
            <a:r>
              <a:rPr lang="en-GB" sz="2200" b="0" i="0" u="none" strike="noStrike" cap="none" dirty="0">
                <a:solidFill>
                  <a:schemeClr val="dk1"/>
                </a:solidFill>
                <a:latin typeface="Corbel"/>
                <a:ea typeface="Corbel"/>
                <a:cs typeface="Corbel"/>
                <a:sym typeface="Corbel"/>
              </a:rPr>
              <a:t>or by </a:t>
            </a:r>
            <a:r>
              <a:rPr lang="en-GB" sz="2200" b="1" i="1" u="none" strike="noStrike" cap="none" dirty="0">
                <a:solidFill>
                  <a:schemeClr val="dk1"/>
                </a:solidFill>
                <a:latin typeface="Corbel"/>
                <a:ea typeface="Corbel"/>
                <a:cs typeface="Corbel"/>
                <a:sym typeface="Corbel"/>
              </a:rPr>
              <a:t>the attacker stopping on their own</a:t>
            </a:r>
            <a:endParaRPr sz="2200" b="0" i="0" u="none" strike="noStrike" cap="none" dirty="0">
              <a:solidFill>
                <a:schemeClr val="dk1"/>
              </a:solidFill>
              <a:latin typeface="Corbel"/>
              <a:ea typeface="Corbel"/>
              <a:cs typeface="Corbel"/>
              <a:sym typeface="Corbe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26"/>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What does this tell us?</a:t>
            </a:r>
            <a:endParaRPr b="1">
              <a:solidFill>
                <a:srgbClr val="002060"/>
              </a:solidFill>
              <a:latin typeface="Corbel"/>
              <a:ea typeface="Corbel"/>
              <a:cs typeface="Corbel"/>
              <a:sym typeface="Corbel"/>
            </a:endParaRPr>
          </a:p>
        </p:txBody>
      </p:sp>
      <p:pic>
        <p:nvPicPr>
          <p:cNvPr id="347" name="Google Shape;347;p26"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348" name="Google Shape;348;p26"/>
          <p:cNvSpPr txBox="1"/>
          <p:nvPr/>
        </p:nvSpPr>
        <p:spPr>
          <a:xfrm>
            <a:off x="3781887" y="1754604"/>
            <a:ext cx="7759082" cy="3785652"/>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200"/>
              <a:buFont typeface="Arial"/>
              <a:buChar char="•"/>
            </a:pPr>
            <a:r>
              <a:rPr lang="en-GB" sz="2200">
                <a:solidFill>
                  <a:schemeClr val="dk1"/>
                </a:solidFill>
                <a:latin typeface="Corbel"/>
                <a:ea typeface="Corbel"/>
                <a:cs typeface="Corbel"/>
                <a:sym typeface="Corbel"/>
              </a:rPr>
              <a:t>Many acts of targeted violence are preventable… The challenge? </a:t>
            </a:r>
            <a:endParaRPr/>
          </a:p>
          <a:p>
            <a:pPr marL="342900" marR="0" lvl="0" indent="-342900" algn="l" rtl="0">
              <a:spcBef>
                <a:spcPts val="600"/>
              </a:spcBef>
              <a:spcAft>
                <a:spcPts val="0"/>
              </a:spcAft>
              <a:buClr>
                <a:schemeClr val="dk1"/>
              </a:buClr>
              <a:buSzPts val="2200"/>
              <a:buFont typeface="Arial"/>
              <a:buChar char="•"/>
            </a:pPr>
            <a:r>
              <a:rPr lang="en-GB" sz="2200">
                <a:solidFill>
                  <a:schemeClr val="dk1"/>
                </a:solidFill>
                <a:latin typeface="Corbel"/>
                <a:ea typeface="Corbel"/>
                <a:cs typeface="Corbel"/>
                <a:sym typeface="Corbel"/>
              </a:rPr>
              <a:t>Pieces of the puzzle are usually there; but information is often scattered and fragmented  </a:t>
            </a:r>
            <a:endParaRPr/>
          </a:p>
          <a:p>
            <a:pPr marL="342900" marR="0" lvl="0" indent="-342900" algn="l" rtl="0">
              <a:spcBef>
                <a:spcPts val="600"/>
              </a:spcBef>
              <a:spcAft>
                <a:spcPts val="0"/>
              </a:spcAft>
              <a:buClr>
                <a:schemeClr val="dk1"/>
              </a:buClr>
              <a:buSzPts val="2200"/>
              <a:buFont typeface="Arial"/>
              <a:buChar char="•"/>
            </a:pPr>
            <a:r>
              <a:rPr lang="en-GB" sz="2200">
                <a:solidFill>
                  <a:schemeClr val="dk1"/>
                </a:solidFill>
                <a:latin typeface="Corbel"/>
                <a:ea typeface="Corbel"/>
                <a:cs typeface="Corbel"/>
                <a:sym typeface="Corbel"/>
              </a:rPr>
              <a:t>If we act quickly when we first learn about something concerning then we can figure out who might have some relevant information</a:t>
            </a:r>
            <a:endParaRPr/>
          </a:p>
          <a:p>
            <a:pPr marL="342900" marR="0" lvl="0" indent="-342900" algn="l" rtl="0">
              <a:spcBef>
                <a:spcPts val="600"/>
              </a:spcBef>
              <a:spcAft>
                <a:spcPts val="0"/>
              </a:spcAft>
              <a:buClr>
                <a:schemeClr val="dk1"/>
              </a:buClr>
              <a:buSzPts val="2200"/>
              <a:buFont typeface="Arial"/>
              <a:buChar char="•"/>
            </a:pPr>
            <a:r>
              <a:rPr lang="en-GB" sz="2200">
                <a:solidFill>
                  <a:schemeClr val="dk1"/>
                </a:solidFill>
                <a:latin typeface="Corbel"/>
                <a:ea typeface="Corbel"/>
                <a:cs typeface="Corbel"/>
                <a:sym typeface="Corbel"/>
              </a:rPr>
              <a:t>To do this, we need to </a:t>
            </a:r>
            <a:r>
              <a:rPr lang="en-GB" sz="2200" b="1" i="1">
                <a:solidFill>
                  <a:schemeClr val="dk1"/>
                </a:solidFill>
                <a:latin typeface="Corbel"/>
                <a:ea typeface="Corbel"/>
                <a:cs typeface="Corbel"/>
                <a:sym typeface="Corbel"/>
              </a:rPr>
              <a:t>set a low bar to trigger the TA process</a:t>
            </a:r>
            <a:endParaRPr sz="2200">
              <a:solidFill>
                <a:schemeClr val="dk1"/>
              </a:solidFill>
              <a:latin typeface="Corbel"/>
              <a:ea typeface="Corbel"/>
              <a:cs typeface="Corbel"/>
              <a:sym typeface="Corbel"/>
            </a:endParaRPr>
          </a:p>
          <a:p>
            <a:pPr marL="342900" marR="0" lvl="0" indent="-342900" algn="l" rtl="0">
              <a:spcBef>
                <a:spcPts val="600"/>
              </a:spcBef>
              <a:spcAft>
                <a:spcPts val="0"/>
              </a:spcAft>
              <a:buClr>
                <a:schemeClr val="dk1"/>
              </a:buClr>
              <a:buSzPts val="2200"/>
              <a:buFont typeface="Arial"/>
              <a:buChar char="•"/>
            </a:pPr>
            <a:r>
              <a:rPr lang="en-GB" sz="2200">
                <a:solidFill>
                  <a:schemeClr val="dk1"/>
                </a:solidFill>
                <a:latin typeface="Corbel"/>
                <a:ea typeface="Corbel"/>
                <a:cs typeface="Corbel"/>
                <a:sym typeface="Corbel"/>
              </a:rPr>
              <a:t>In evaluating information, ask: </a:t>
            </a:r>
            <a:r>
              <a:rPr lang="en-GB" sz="2200" b="1" i="1">
                <a:solidFill>
                  <a:schemeClr val="dk1"/>
                </a:solidFill>
                <a:latin typeface="Corbel"/>
                <a:ea typeface="Corbel"/>
                <a:cs typeface="Corbel"/>
                <a:sym typeface="Corbel"/>
              </a:rPr>
              <a:t>Is the subject of concern on the pathway to violence?</a:t>
            </a:r>
            <a:endParaRPr sz="2200">
              <a:solidFill>
                <a:schemeClr val="dk1"/>
              </a:solidFill>
              <a:latin typeface="Corbel"/>
              <a:ea typeface="Corbel"/>
              <a:cs typeface="Corbel"/>
              <a:sym typeface="Corbel"/>
            </a:endParaRPr>
          </a:p>
        </p:txBody>
      </p:sp>
      <p:pic>
        <p:nvPicPr>
          <p:cNvPr id="349" name="Google Shape;349;p26"/>
          <p:cNvPicPr preferRelativeResize="0"/>
          <p:nvPr/>
        </p:nvPicPr>
        <p:blipFill rotWithShape="1">
          <a:blip r:embed="rId4">
            <a:alphaModFix/>
          </a:blip>
          <a:srcRect/>
          <a:stretch/>
        </p:blipFill>
        <p:spPr>
          <a:xfrm>
            <a:off x="950721" y="2141834"/>
            <a:ext cx="2574331" cy="257433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27"/>
          <p:cNvSpPr txBox="1"/>
          <p:nvPr/>
        </p:nvSpPr>
        <p:spPr>
          <a:xfrm>
            <a:off x="3702711" y="5314852"/>
            <a:ext cx="6488138" cy="669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749">
                <a:solidFill>
                  <a:schemeClr val="lt1"/>
                </a:solidFill>
                <a:latin typeface="Calibri"/>
                <a:ea typeface="Calibri"/>
                <a:cs typeface="Calibri"/>
                <a:sym typeface="Calibri"/>
              </a:rPr>
              <a:t>Insert title of next section here</a:t>
            </a:r>
            <a:endParaRPr sz="3749">
              <a:solidFill>
                <a:schemeClr val="lt1"/>
              </a:solidFill>
              <a:latin typeface="Calibri"/>
              <a:ea typeface="Calibri"/>
              <a:cs typeface="Calibri"/>
              <a:sym typeface="Calibri"/>
            </a:endParaRPr>
          </a:p>
        </p:txBody>
      </p:sp>
      <p:sp>
        <p:nvSpPr>
          <p:cNvPr id="356" name="Google Shape;356;p27"/>
          <p:cNvSpPr txBox="1"/>
          <p:nvPr/>
        </p:nvSpPr>
        <p:spPr>
          <a:xfrm>
            <a:off x="4128541" y="2082738"/>
            <a:ext cx="6488138" cy="12462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749">
                <a:solidFill>
                  <a:srgbClr val="FF0000"/>
                </a:solidFill>
                <a:latin typeface="Calibri"/>
                <a:ea typeface="Calibri"/>
                <a:cs typeface="Calibri"/>
                <a:sym typeface="Calibri"/>
              </a:rPr>
              <a:t>Insert relevant image behind this slide</a:t>
            </a:r>
            <a:endParaRPr sz="3749">
              <a:solidFill>
                <a:srgbClr val="FF0000"/>
              </a:solidFill>
              <a:latin typeface="Calibri"/>
              <a:ea typeface="Calibri"/>
              <a:cs typeface="Calibri"/>
              <a:sym typeface="Calibri"/>
            </a:endParaRPr>
          </a:p>
        </p:txBody>
      </p:sp>
      <p:pic>
        <p:nvPicPr>
          <p:cNvPr id="357" name="Google Shape;357;p27"/>
          <p:cNvPicPr preferRelativeResize="0"/>
          <p:nvPr/>
        </p:nvPicPr>
        <p:blipFill rotWithShape="1">
          <a:blip r:embed="rId3">
            <a:alphaModFix/>
          </a:blip>
          <a:srcRect/>
          <a:stretch/>
        </p:blipFill>
        <p:spPr>
          <a:xfrm>
            <a:off x="2389499" y="1332136"/>
            <a:ext cx="9460273" cy="5329730"/>
          </a:xfrm>
          <a:prstGeom prst="rect">
            <a:avLst/>
          </a:prstGeom>
          <a:noFill/>
          <a:ln>
            <a:noFill/>
          </a:ln>
        </p:spPr>
      </p:pic>
      <p:pic>
        <p:nvPicPr>
          <p:cNvPr id="358" name="Google Shape;358;p27"/>
          <p:cNvPicPr preferRelativeResize="0"/>
          <p:nvPr/>
        </p:nvPicPr>
        <p:blipFill rotWithShape="1">
          <a:blip r:embed="rId4">
            <a:alphaModFix/>
          </a:blip>
          <a:srcRect l="14222" t="2331" r="5848" b="23820"/>
          <a:stretch/>
        </p:blipFill>
        <p:spPr>
          <a:xfrm>
            <a:off x="1570" y="2"/>
            <a:ext cx="12188326" cy="6858000"/>
          </a:xfrm>
          <a:prstGeom prst="rect">
            <a:avLst/>
          </a:prstGeom>
          <a:noFill/>
          <a:ln>
            <a:noFill/>
          </a:ln>
        </p:spPr>
      </p:pic>
      <p:sp>
        <p:nvSpPr>
          <p:cNvPr id="359" name="Google Shape;359;p27"/>
          <p:cNvSpPr/>
          <p:nvPr/>
        </p:nvSpPr>
        <p:spPr>
          <a:xfrm>
            <a:off x="-7600" y="389967"/>
            <a:ext cx="12207200" cy="942170"/>
          </a:xfrm>
          <a:prstGeom prst="rect">
            <a:avLst/>
          </a:prstGeom>
          <a:solidFill>
            <a:srgbClr val="222A35">
              <a:alpha val="46666"/>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3333">
                <a:solidFill>
                  <a:schemeClr val="lt1"/>
                </a:solidFill>
                <a:latin typeface="Calibri"/>
                <a:ea typeface="Calibri"/>
                <a:cs typeface="Calibri"/>
                <a:sym typeface="Calibri"/>
              </a:rPr>
              <a:t>The Path to Violence</a:t>
            </a:r>
            <a:endParaRPr/>
          </a:p>
        </p:txBody>
      </p:sp>
      <p:graphicFrame>
        <p:nvGraphicFramePr>
          <p:cNvPr id="360" name="Google Shape;360;p27"/>
          <p:cNvGraphicFramePr/>
          <p:nvPr>
            <p:extLst>
              <p:ext uri="{D42A27DB-BD31-4B8C-83A1-F6EECF244321}">
                <p14:modId xmlns:p14="http://schemas.microsoft.com/office/powerpoint/2010/main" val="3736795794"/>
              </p:ext>
            </p:extLst>
          </p:nvPr>
        </p:nvGraphicFramePr>
        <p:xfrm>
          <a:off x="8133717" y="5965546"/>
          <a:ext cx="3886125" cy="716788"/>
        </p:xfrm>
        <a:graphic>
          <a:graphicData uri="http://schemas.openxmlformats.org/drawingml/2006/table">
            <a:tbl>
              <a:tblPr firstRow="1" firstCol="1" bandRow="1">
                <a:noFill/>
                <a:tableStyleId>{E308D679-05D7-4D48-8E99-5F1E63857B5B}</a:tableStyleId>
              </a:tblPr>
              <a:tblGrid>
                <a:gridCol w="434175">
                  <a:extLst>
                    <a:ext uri="{9D8B030D-6E8A-4147-A177-3AD203B41FA5}">
                      <a16:colId xmlns:a16="http://schemas.microsoft.com/office/drawing/2014/main" val="20000"/>
                    </a:ext>
                  </a:extLst>
                </a:gridCol>
                <a:gridCol w="3451950">
                  <a:extLst>
                    <a:ext uri="{9D8B030D-6E8A-4147-A177-3AD203B41FA5}">
                      <a16:colId xmlns:a16="http://schemas.microsoft.com/office/drawing/2014/main" val="20001"/>
                    </a:ext>
                  </a:extLst>
                </a:gridCol>
              </a:tblGrid>
              <a:tr h="357125">
                <a:tc>
                  <a:txBody>
                    <a:bodyPr/>
                    <a:lstStyle/>
                    <a:p>
                      <a:pPr marL="0" marR="0" lvl="0" indent="0" algn="l" rtl="0">
                        <a:lnSpc>
                          <a:spcPct val="107000"/>
                        </a:lnSpc>
                        <a:spcBef>
                          <a:spcPts val="0"/>
                        </a:spcBef>
                        <a:spcAft>
                          <a:spcPts val="0"/>
                        </a:spcAft>
                        <a:buNone/>
                      </a:pPr>
                      <a:endParaRPr sz="2300" b="0" u="none" strike="noStrike" cap="none">
                        <a:latin typeface="Calibri"/>
                        <a:ea typeface="Calibri"/>
                        <a:cs typeface="Calibri"/>
                        <a:sym typeface="Calibri"/>
                      </a:endParaRPr>
                    </a:p>
                  </a:txBody>
                  <a:tcPr marL="142850" marR="142850" marT="0" marB="0" anchor="ctr">
                    <a:solidFill>
                      <a:schemeClr val="lt1"/>
                    </a:solidFill>
                  </a:tcPr>
                </a:tc>
                <a:tc>
                  <a:txBody>
                    <a:bodyPr/>
                    <a:lstStyle/>
                    <a:p>
                      <a:pPr marL="0" marR="0" lvl="0" indent="0" algn="l" rtl="0">
                        <a:lnSpc>
                          <a:spcPct val="107000"/>
                        </a:lnSpc>
                        <a:spcBef>
                          <a:spcPts val="0"/>
                        </a:spcBef>
                        <a:spcAft>
                          <a:spcPts val="0"/>
                        </a:spcAft>
                        <a:buNone/>
                      </a:pPr>
                      <a:r>
                        <a:rPr lang="en-GB" sz="2300" b="1" i="0" u="sng" strike="noStrike" cap="none" dirty="0">
                          <a:solidFill>
                            <a:srgbClr val="0563C1"/>
                          </a:solidFill>
                          <a:latin typeface="Calibri"/>
                          <a:ea typeface="Calibri"/>
                          <a:cs typeface="Calibri"/>
                          <a:sym typeface="Calibri"/>
                          <a:hlinkClick r:id="rId5"/>
                        </a:rPr>
                        <a:t>PBS Path to Violence</a:t>
                      </a:r>
                      <a:endParaRPr sz="2300" i="0" u="none" strike="noStrike" cap="none" dirty="0">
                        <a:latin typeface="Calibri"/>
                        <a:ea typeface="Calibri"/>
                        <a:cs typeface="Calibri"/>
                        <a:sym typeface="Calibri"/>
                      </a:endParaRPr>
                    </a:p>
                  </a:txBody>
                  <a:tcPr marL="142850" marR="142850" marT="0" marB="0" anchor="ctr">
                    <a:solidFill>
                      <a:schemeClr val="lt1"/>
                    </a:solidFill>
                  </a:tcPr>
                </a:tc>
                <a:extLst>
                  <a:ext uri="{0D108BD9-81ED-4DB2-BD59-A6C34878D82A}">
                    <a16:rowId xmlns:a16="http://schemas.microsoft.com/office/drawing/2014/main" val="10000"/>
                  </a:ext>
                </a:extLst>
              </a:tr>
              <a:tr h="357125">
                <a:tc>
                  <a:txBody>
                    <a:bodyPr/>
                    <a:lstStyle/>
                    <a:p>
                      <a:pPr marL="0" marR="0" lvl="0" indent="0" algn="l" rtl="0">
                        <a:lnSpc>
                          <a:spcPct val="107000"/>
                        </a:lnSpc>
                        <a:spcBef>
                          <a:spcPts val="0"/>
                        </a:spcBef>
                        <a:spcAft>
                          <a:spcPts val="0"/>
                        </a:spcAft>
                        <a:buNone/>
                      </a:pPr>
                      <a:endParaRPr sz="2300" b="0" u="none" strike="noStrike" cap="none">
                        <a:latin typeface="Calibri"/>
                        <a:ea typeface="Calibri"/>
                        <a:cs typeface="Calibri"/>
                        <a:sym typeface="Calibri"/>
                      </a:endParaRPr>
                    </a:p>
                  </a:txBody>
                  <a:tcPr marL="142850" marR="142850" marT="0" marB="0" anchor="ctr">
                    <a:solidFill>
                      <a:schemeClr val="lt1"/>
                    </a:solidFill>
                  </a:tcPr>
                </a:tc>
                <a:tc>
                  <a:txBody>
                    <a:bodyPr/>
                    <a:lstStyle/>
                    <a:p>
                      <a:pPr marL="0" marR="0" lvl="0" indent="0" algn="l" rtl="0">
                        <a:lnSpc>
                          <a:spcPct val="107000"/>
                        </a:lnSpc>
                        <a:spcBef>
                          <a:spcPts val="0"/>
                        </a:spcBef>
                        <a:spcAft>
                          <a:spcPts val="0"/>
                        </a:spcAft>
                        <a:buNone/>
                      </a:pPr>
                      <a:endParaRPr sz="2300" i="0" u="none" strike="noStrike" cap="none" dirty="0">
                        <a:latin typeface="Calibri"/>
                        <a:ea typeface="Calibri"/>
                        <a:cs typeface="Calibri"/>
                        <a:sym typeface="Calibri"/>
                      </a:endParaRPr>
                    </a:p>
                  </a:txBody>
                  <a:tcPr marL="142850" marR="142850" marT="0" marB="0" anchor="ctr">
                    <a:solidFill>
                      <a:schemeClr val="lt1"/>
                    </a:solidFill>
                  </a:tcPr>
                </a:tc>
                <a:extLst>
                  <a:ext uri="{0D108BD9-81ED-4DB2-BD59-A6C34878D82A}">
                    <a16:rowId xmlns:a16="http://schemas.microsoft.com/office/drawing/2014/main" val="10001"/>
                  </a:ext>
                </a:extLst>
              </a:tr>
            </a:tbl>
          </a:graphicData>
        </a:graphic>
      </p:graphicFrame>
      <p:pic>
        <p:nvPicPr>
          <p:cNvPr id="361" name="Google Shape;361;p27" descr="Brain in head"/>
          <p:cNvPicPr preferRelativeResize="0"/>
          <p:nvPr/>
        </p:nvPicPr>
        <p:blipFill rotWithShape="1">
          <a:blip r:embed="rId6">
            <a:alphaModFix/>
          </a:blip>
          <a:srcRect/>
          <a:stretch/>
        </p:blipFill>
        <p:spPr>
          <a:xfrm>
            <a:off x="8077968" y="5935147"/>
            <a:ext cx="751932" cy="747187"/>
          </a:xfrm>
          <a:prstGeom prst="rect">
            <a:avLst/>
          </a:prstGeom>
          <a:noFill/>
          <a:ln>
            <a:noFill/>
          </a:ln>
        </p:spPr>
      </p:pic>
      <p:pic>
        <p:nvPicPr>
          <p:cNvPr id="362" name="Google Shape;362;p27">
            <a:hlinkClick r:id="rId5"/>
          </p:cNvPr>
          <p:cNvPicPr preferRelativeResize="0"/>
          <p:nvPr/>
        </p:nvPicPr>
        <p:blipFill rotWithShape="1">
          <a:blip r:embed="rId7">
            <a:alphaModFix/>
          </a:blip>
          <a:srcRect l="59978" t="43844" r="18726" b="26120"/>
          <a:stretch/>
        </p:blipFill>
        <p:spPr>
          <a:xfrm>
            <a:off x="67194" y="1136002"/>
            <a:ext cx="6094162" cy="2417448"/>
          </a:xfrm>
          <a:prstGeom prst="rect">
            <a:avLst/>
          </a:prstGeom>
          <a:noFill/>
          <a:ln>
            <a:noFill/>
          </a:ln>
        </p:spPr>
      </p:pic>
      <p:pic>
        <p:nvPicPr>
          <p:cNvPr id="363" name="Google Shape;363;p27"/>
          <p:cNvPicPr preferRelativeResize="0"/>
          <p:nvPr/>
        </p:nvPicPr>
        <p:blipFill rotWithShape="1">
          <a:blip r:embed="rId8">
            <a:alphaModFix/>
          </a:blip>
          <a:srcRect/>
          <a:stretch/>
        </p:blipFill>
        <p:spPr>
          <a:xfrm>
            <a:off x="-8239" y="5749368"/>
            <a:ext cx="3655201" cy="1207907"/>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8"/>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Reflect on this from the National Threat Assessment Center</a:t>
            </a:r>
            <a:endParaRPr b="1">
              <a:solidFill>
                <a:srgbClr val="002060"/>
              </a:solidFill>
              <a:latin typeface="Corbel"/>
              <a:ea typeface="Corbel"/>
              <a:cs typeface="Corbel"/>
              <a:sym typeface="Corbel"/>
            </a:endParaRPr>
          </a:p>
        </p:txBody>
      </p:sp>
      <p:pic>
        <p:nvPicPr>
          <p:cNvPr id="370" name="Google Shape;370;p28"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371" name="Google Shape;371;p28"/>
          <p:cNvSpPr txBox="1"/>
          <p:nvPr/>
        </p:nvSpPr>
        <p:spPr>
          <a:xfrm>
            <a:off x="838198" y="1754604"/>
            <a:ext cx="10515601" cy="430887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i="1">
                <a:solidFill>
                  <a:schemeClr val="dk1"/>
                </a:solidFill>
                <a:latin typeface="Corbel"/>
                <a:ea typeface="Corbel"/>
                <a:cs typeface="Corbel"/>
                <a:sym typeface="Corbel"/>
              </a:rPr>
              <a:t>When establishing threat assessment capabilities within K-12 schools, keep in mind that there is no profile [of an attacker]. There have been male and female attackers, high-achieving students with good grades as well as poor performers. These acts of violence were committed by students who were loners and socially isolated, and those who were well-liked and popular. </a:t>
            </a:r>
            <a:endParaRPr/>
          </a:p>
          <a:p>
            <a:pPr marL="0" marR="0" lvl="0" indent="0" algn="l" rtl="0">
              <a:spcBef>
                <a:spcPts val="600"/>
              </a:spcBef>
              <a:spcAft>
                <a:spcPts val="0"/>
              </a:spcAft>
              <a:buNone/>
            </a:pPr>
            <a:r>
              <a:rPr lang="en-GB" sz="2200" i="1">
                <a:solidFill>
                  <a:schemeClr val="dk1"/>
                </a:solidFill>
                <a:latin typeface="Corbel"/>
                <a:ea typeface="Corbel"/>
                <a:cs typeface="Corbel"/>
                <a:sym typeface="Corbel"/>
              </a:rPr>
              <a:t>Rather than focusing solely on a student’s personality traits or school performance, we can learn much more about a student’s risk for violence by working through the threat assessment process, which is designed to gather the most relevant information about the student’s communications and behaviors, the negative or stressful events the student has experienced, and the resources the student possesses to overcome those setbacks and challenges. 	              </a:t>
            </a:r>
            <a:endParaRPr/>
          </a:p>
          <a:p>
            <a:pPr marL="0" marR="0" lvl="0" indent="0" algn="r" rtl="0">
              <a:spcBef>
                <a:spcPts val="600"/>
              </a:spcBef>
              <a:spcAft>
                <a:spcPts val="0"/>
              </a:spcAft>
              <a:buNone/>
            </a:pPr>
            <a:r>
              <a:rPr lang="en-GB" sz="2200" i="1">
                <a:solidFill>
                  <a:schemeClr val="dk1"/>
                </a:solidFill>
                <a:latin typeface="Corbel"/>
                <a:ea typeface="Corbel"/>
                <a:cs typeface="Corbel"/>
                <a:sym typeface="Corbel"/>
              </a:rPr>
              <a:t>U.S. Secret Service National Threat Assessment Center, July 2018</a:t>
            </a:r>
            <a:endParaRPr/>
          </a:p>
        </p:txBody>
      </p:sp>
      <p:graphicFrame>
        <p:nvGraphicFramePr>
          <p:cNvPr id="372" name="Google Shape;372;p28"/>
          <p:cNvGraphicFramePr/>
          <p:nvPr>
            <p:extLst>
              <p:ext uri="{D42A27DB-BD31-4B8C-83A1-F6EECF244321}">
                <p14:modId xmlns:p14="http://schemas.microsoft.com/office/powerpoint/2010/main" val="2820190047"/>
              </p:ext>
            </p:extLst>
          </p:nvPr>
        </p:nvGraphicFramePr>
        <p:xfrm>
          <a:off x="1121790" y="6213766"/>
          <a:ext cx="5279000" cy="357075"/>
        </p:xfrm>
        <a:graphic>
          <a:graphicData uri="http://schemas.openxmlformats.org/drawingml/2006/table">
            <a:tbl>
              <a:tblPr firstRow="1" firstCol="1" bandRow="1">
                <a:noFill/>
                <a:tableStyleId>{E308D679-05D7-4D48-8E99-5F1E63857B5B}</a:tableStyleId>
              </a:tblPr>
              <a:tblGrid>
                <a:gridCol w="5279000">
                  <a:extLst>
                    <a:ext uri="{9D8B030D-6E8A-4147-A177-3AD203B41FA5}">
                      <a16:colId xmlns:a16="http://schemas.microsoft.com/office/drawing/2014/main" val="20000"/>
                    </a:ext>
                  </a:extLst>
                </a:gridCol>
              </a:tblGrid>
              <a:tr h="357075">
                <a:tc>
                  <a:txBody>
                    <a:bodyPr/>
                    <a:lstStyle/>
                    <a:p>
                      <a:pPr marL="0" marR="0" lvl="0" indent="0" algn="l" rtl="0">
                        <a:lnSpc>
                          <a:spcPct val="107000"/>
                        </a:lnSpc>
                        <a:spcBef>
                          <a:spcPts val="0"/>
                        </a:spcBef>
                        <a:spcAft>
                          <a:spcPts val="0"/>
                        </a:spcAft>
                        <a:buNone/>
                      </a:pPr>
                      <a:r>
                        <a:rPr lang="en-GB" sz="1600" b="1" i="1" u="sng" strike="noStrike" cap="none" dirty="0">
                          <a:solidFill>
                            <a:srgbClr val="0563C1"/>
                          </a:solidFill>
                          <a:latin typeface="Corbel"/>
                          <a:ea typeface="Corbel"/>
                          <a:cs typeface="Corbel"/>
                          <a:sym typeface="Corbel"/>
                          <a:hlinkClick r:id="rId4">
                            <a:extLst>
                              <a:ext uri="{A12FA001-AC4F-418D-AE19-62706E023703}">
                                <ahyp:hlinkClr xmlns:ahyp="http://schemas.microsoft.com/office/drawing/2018/hyperlinkcolor" val="tx"/>
                              </a:ext>
                            </a:extLst>
                          </a:hlinkClick>
                        </a:rPr>
                        <a:t>Operational Guide for Preventing Targeted School Violence</a:t>
                      </a:r>
                      <a:r>
                        <a:rPr lang="en-GB" sz="1600" b="1" i="1" u="sng" strike="noStrike" cap="none" dirty="0">
                          <a:solidFill>
                            <a:srgbClr val="002060"/>
                          </a:solidFill>
                          <a:latin typeface="Corbel"/>
                          <a:ea typeface="Corbel"/>
                          <a:cs typeface="Corbel"/>
                          <a:sym typeface="Corbel"/>
                          <a:hlinkClick r:id="rId4">
                            <a:extLst>
                              <a:ext uri="{A12FA001-AC4F-418D-AE19-62706E023703}">
                                <ahyp:hlinkClr xmlns:ahyp="http://schemas.microsoft.com/office/drawing/2018/hyperlinkcolor" val="tx"/>
                              </a:ext>
                            </a:extLst>
                          </a:hlinkClick>
                        </a:rPr>
                        <a:t> </a:t>
                      </a:r>
                      <a:endParaRPr sz="1600" b="1" i="1" u="none" strike="noStrike" cap="none" dirty="0">
                        <a:latin typeface="Corbel"/>
                        <a:ea typeface="Corbel"/>
                        <a:cs typeface="Corbel"/>
                        <a:sym typeface="Corbel"/>
                      </a:endParaRPr>
                    </a:p>
                  </a:txBody>
                  <a:tcPr marL="68575" marR="68575" marT="0" marB="0" anchor="ctr">
                    <a:solidFill>
                      <a:schemeClr val="lt1"/>
                    </a:solidFill>
                  </a:tcPr>
                </a:tc>
                <a:extLst>
                  <a:ext uri="{0D108BD9-81ED-4DB2-BD59-A6C34878D82A}">
                    <a16:rowId xmlns:a16="http://schemas.microsoft.com/office/drawing/2014/main" val="10000"/>
                  </a:ext>
                </a:extLst>
              </a:tr>
            </a:tbl>
          </a:graphicData>
        </a:graphic>
      </p:graphicFrame>
      <p:pic>
        <p:nvPicPr>
          <p:cNvPr id="373" name="Google Shape;373;p28" descr="Brain in head"/>
          <p:cNvPicPr preferRelativeResize="0"/>
          <p:nvPr/>
        </p:nvPicPr>
        <p:blipFill rotWithShape="1">
          <a:blip r:embed="rId5">
            <a:alphaModFix/>
          </a:blip>
          <a:srcRect/>
          <a:stretch/>
        </p:blipFill>
        <p:spPr>
          <a:xfrm>
            <a:off x="509048" y="6146297"/>
            <a:ext cx="497136" cy="4920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7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29"/>
          <p:cNvPicPr preferRelativeResize="0"/>
          <p:nvPr/>
        </p:nvPicPr>
        <p:blipFill rotWithShape="1">
          <a:blip r:embed="rId3">
            <a:alphaModFix/>
          </a:blip>
          <a:srcRect/>
          <a:stretch/>
        </p:blipFill>
        <p:spPr>
          <a:xfrm>
            <a:off x="7260844" y="702304"/>
            <a:ext cx="5033712" cy="3355809"/>
          </a:xfrm>
          <a:prstGeom prst="rect">
            <a:avLst/>
          </a:prstGeom>
          <a:noFill/>
          <a:ln>
            <a:noFill/>
          </a:ln>
        </p:spPr>
      </p:pic>
      <p:pic>
        <p:nvPicPr>
          <p:cNvPr id="380" name="Google Shape;380;p29"/>
          <p:cNvPicPr preferRelativeResize="0"/>
          <p:nvPr/>
        </p:nvPicPr>
        <p:blipFill rotWithShape="1">
          <a:blip r:embed="rId4">
            <a:alphaModFix/>
          </a:blip>
          <a:srcRect/>
          <a:stretch/>
        </p:blipFill>
        <p:spPr>
          <a:xfrm>
            <a:off x="3904526" y="191793"/>
            <a:ext cx="4822543" cy="3240750"/>
          </a:xfrm>
          <a:prstGeom prst="rect">
            <a:avLst/>
          </a:prstGeom>
          <a:noFill/>
          <a:ln>
            <a:noFill/>
          </a:ln>
        </p:spPr>
      </p:pic>
      <p:pic>
        <p:nvPicPr>
          <p:cNvPr id="381" name="Google Shape;381;p29"/>
          <p:cNvPicPr preferRelativeResize="0"/>
          <p:nvPr/>
        </p:nvPicPr>
        <p:blipFill rotWithShape="1">
          <a:blip r:embed="rId5">
            <a:alphaModFix/>
          </a:blip>
          <a:srcRect/>
          <a:stretch/>
        </p:blipFill>
        <p:spPr>
          <a:xfrm>
            <a:off x="-289724" y="430422"/>
            <a:ext cx="5033712" cy="3108475"/>
          </a:xfrm>
          <a:prstGeom prst="rect">
            <a:avLst/>
          </a:prstGeom>
          <a:noFill/>
          <a:ln>
            <a:noFill/>
          </a:ln>
        </p:spPr>
      </p:pic>
      <p:sp>
        <p:nvSpPr>
          <p:cNvPr id="382" name="Google Shape;382;p29"/>
          <p:cNvSpPr/>
          <p:nvPr/>
        </p:nvSpPr>
        <p:spPr>
          <a:xfrm>
            <a:off x="1838" y="1"/>
            <a:ext cx="12188324" cy="6840689"/>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749">
              <a:solidFill>
                <a:schemeClr val="lt1"/>
              </a:solidFill>
              <a:latin typeface="Calibri"/>
              <a:ea typeface="Calibri"/>
              <a:cs typeface="Calibri"/>
              <a:sym typeface="Calibri"/>
            </a:endParaRPr>
          </a:p>
        </p:txBody>
      </p:sp>
      <p:pic>
        <p:nvPicPr>
          <p:cNvPr id="383" name="Google Shape;383;p29"/>
          <p:cNvPicPr preferRelativeResize="0"/>
          <p:nvPr/>
        </p:nvPicPr>
        <p:blipFill rotWithShape="1">
          <a:blip r:embed="rId6">
            <a:alphaModFix/>
          </a:blip>
          <a:srcRect/>
          <a:stretch/>
        </p:blipFill>
        <p:spPr>
          <a:xfrm>
            <a:off x="518675" y="1715865"/>
            <a:ext cx="7756548" cy="5124838"/>
          </a:xfrm>
          <a:prstGeom prst="rect">
            <a:avLst/>
          </a:prstGeom>
          <a:noFill/>
          <a:ln>
            <a:noFill/>
          </a:ln>
        </p:spPr>
      </p:pic>
      <p:pic>
        <p:nvPicPr>
          <p:cNvPr id="384" name="Google Shape;384;p29"/>
          <p:cNvPicPr preferRelativeResize="0"/>
          <p:nvPr/>
        </p:nvPicPr>
        <p:blipFill rotWithShape="1">
          <a:blip r:embed="rId7">
            <a:alphaModFix/>
          </a:blip>
          <a:srcRect/>
          <a:stretch/>
        </p:blipFill>
        <p:spPr>
          <a:xfrm>
            <a:off x="7066023" y="3647755"/>
            <a:ext cx="5192607" cy="3267018"/>
          </a:xfrm>
          <a:prstGeom prst="rect">
            <a:avLst/>
          </a:prstGeom>
          <a:noFill/>
          <a:ln>
            <a:noFill/>
          </a:ln>
        </p:spPr>
      </p:pic>
      <p:pic>
        <p:nvPicPr>
          <p:cNvPr id="385" name="Google Shape;385;p29"/>
          <p:cNvPicPr preferRelativeResize="0"/>
          <p:nvPr/>
        </p:nvPicPr>
        <p:blipFill rotWithShape="1">
          <a:blip r:embed="rId3">
            <a:alphaModFix/>
          </a:blip>
          <a:srcRect/>
          <a:stretch/>
        </p:blipFill>
        <p:spPr>
          <a:xfrm>
            <a:off x="7334853" y="-80697"/>
            <a:ext cx="5033712" cy="3355809"/>
          </a:xfrm>
          <a:prstGeom prst="rect">
            <a:avLst/>
          </a:prstGeom>
          <a:noFill/>
          <a:ln>
            <a:noFill/>
          </a:ln>
        </p:spPr>
      </p:pic>
      <p:pic>
        <p:nvPicPr>
          <p:cNvPr id="386" name="Google Shape;386;p29"/>
          <p:cNvPicPr preferRelativeResize="0"/>
          <p:nvPr/>
        </p:nvPicPr>
        <p:blipFill rotWithShape="1">
          <a:blip r:embed="rId5">
            <a:alphaModFix/>
          </a:blip>
          <a:srcRect/>
          <a:stretch/>
        </p:blipFill>
        <p:spPr>
          <a:xfrm>
            <a:off x="-259903" y="-133835"/>
            <a:ext cx="5033712" cy="3108475"/>
          </a:xfrm>
          <a:prstGeom prst="rect">
            <a:avLst/>
          </a:prstGeom>
          <a:noFill/>
          <a:ln>
            <a:noFill/>
          </a:ln>
        </p:spPr>
      </p:pic>
      <p:pic>
        <p:nvPicPr>
          <p:cNvPr id="387" name="Google Shape;387;p29"/>
          <p:cNvPicPr preferRelativeResize="0"/>
          <p:nvPr/>
        </p:nvPicPr>
        <p:blipFill rotWithShape="1">
          <a:blip r:embed="rId4">
            <a:alphaModFix/>
          </a:blip>
          <a:srcRect/>
          <a:stretch/>
        </p:blipFill>
        <p:spPr>
          <a:xfrm>
            <a:off x="3979722" y="-382332"/>
            <a:ext cx="4822543" cy="3240750"/>
          </a:xfrm>
          <a:prstGeom prst="rect">
            <a:avLst/>
          </a:prstGeom>
          <a:noFill/>
          <a:ln>
            <a:noFill/>
          </a:ln>
        </p:spPr>
      </p:pic>
      <p:pic>
        <p:nvPicPr>
          <p:cNvPr id="388" name="Google Shape;388;p29"/>
          <p:cNvPicPr preferRelativeResize="0"/>
          <p:nvPr/>
        </p:nvPicPr>
        <p:blipFill rotWithShape="1">
          <a:blip r:embed="rId8">
            <a:alphaModFix/>
          </a:blip>
          <a:srcRect/>
          <a:stretch/>
        </p:blipFill>
        <p:spPr>
          <a:xfrm>
            <a:off x="-12295" y="-21165"/>
            <a:ext cx="12221334" cy="6965196"/>
          </a:xfrm>
          <a:prstGeom prst="rect">
            <a:avLst/>
          </a:prstGeom>
          <a:noFill/>
          <a:ln>
            <a:noFill/>
          </a:ln>
        </p:spPr>
      </p:pic>
      <p:sp>
        <p:nvSpPr>
          <p:cNvPr id="389" name="Google Shape;389;p29"/>
          <p:cNvSpPr/>
          <p:nvPr/>
        </p:nvSpPr>
        <p:spPr>
          <a:xfrm>
            <a:off x="26633" y="2952674"/>
            <a:ext cx="12207200" cy="942170"/>
          </a:xfrm>
          <a:prstGeom prst="rect">
            <a:avLst/>
          </a:prstGeom>
          <a:solidFill>
            <a:srgbClr val="222A35">
              <a:alpha val="4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749">
              <a:solidFill>
                <a:schemeClr val="lt1"/>
              </a:solidFill>
              <a:latin typeface="Calibri"/>
              <a:ea typeface="Calibri"/>
              <a:cs typeface="Calibri"/>
              <a:sym typeface="Calibri"/>
            </a:endParaRPr>
          </a:p>
        </p:txBody>
      </p:sp>
      <p:cxnSp>
        <p:nvCxnSpPr>
          <p:cNvPr id="390" name="Google Shape;390;p29"/>
          <p:cNvCxnSpPr/>
          <p:nvPr/>
        </p:nvCxnSpPr>
        <p:spPr>
          <a:xfrm>
            <a:off x="1838" y="3969319"/>
            <a:ext cx="12256790" cy="0"/>
          </a:xfrm>
          <a:prstGeom prst="straightConnector1">
            <a:avLst/>
          </a:prstGeom>
          <a:noFill/>
          <a:ln w="12700" cap="flat" cmpd="sng">
            <a:solidFill>
              <a:schemeClr val="lt1"/>
            </a:solidFill>
            <a:prstDash val="solid"/>
            <a:miter lim="800000"/>
            <a:headEnd type="none" w="sm" len="sm"/>
            <a:tailEnd type="none" w="sm" len="sm"/>
          </a:ln>
        </p:spPr>
      </p:cxnSp>
      <p:sp>
        <p:nvSpPr>
          <p:cNvPr id="391" name="Google Shape;391;p29"/>
          <p:cNvSpPr txBox="1"/>
          <p:nvPr/>
        </p:nvSpPr>
        <p:spPr>
          <a:xfrm>
            <a:off x="88597" y="3116562"/>
            <a:ext cx="12014010" cy="5410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916" b="1">
                <a:solidFill>
                  <a:schemeClr val="lt1"/>
                </a:solidFill>
                <a:latin typeface="Calibri"/>
                <a:ea typeface="Calibri"/>
                <a:cs typeface="Calibri"/>
                <a:sym typeface="Calibri"/>
              </a:rPr>
              <a:t>Section 2 | The Principles of Threat Assessment</a:t>
            </a:r>
            <a:endParaRPr/>
          </a:p>
        </p:txBody>
      </p:sp>
      <p:pic>
        <p:nvPicPr>
          <p:cNvPr id="392" name="Google Shape;392;p29"/>
          <p:cNvPicPr preferRelativeResize="0"/>
          <p:nvPr/>
        </p:nvPicPr>
        <p:blipFill rotWithShape="1">
          <a:blip r:embed="rId9">
            <a:alphaModFix/>
          </a:blip>
          <a:srcRect/>
          <a:stretch/>
        </p:blipFill>
        <p:spPr>
          <a:xfrm>
            <a:off x="-8239" y="5749368"/>
            <a:ext cx="3655201" cy="1207907"/>
          </a:xfrm>
          <a:prstGeom prst="rect">
            <a:avLst/>
          </a:prstGeom>
          <a:noFill/>
          <a:ln>
            <a:noFill/>
          </a:ln>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Preliminaries</a:t>
            </a:r>
            <a:endParaRPr/>
          </a:p>
        </p:txBody>
      </p:sp>
      <p:pic>
        <p:nvPicPr>
          <p:cNvPr id="121" name="Google Shape;121;p3"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122" name="Google Shape;122;p3"/>
          <p:cNvSpPr txBox="1"/>
          <p:nvPr/>
        </p:nvSpPr>
        <p:spPr>
          <a:xfrm>
            <a:off x="838199" y="1754604"/>
            <a:ext cx="10010776" cy="26776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chemeClr val="dk1"/>
                </a:solidFill>
                <a:latin typeface="Corbel"/>
                <a:ea typeface="Corbel"/>
                <a:cs typeface="Corbel"/>
                <a:sym typeface="Corbel"/>
              </a:rPr>
              <a:t>Between you and me…</a:t>
            </a:r>
            <a:endParaRPr/>
          </a:p>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My background</a:t>
            </a:r>
            <a:endParaRPr/>
          </a:p>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Your trainer and facilitator</a:t>
            </a:r>
            <a:endParaRPr/>
          </a:p>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Creating collegial networks within PA for the collective benefit of Threat Assessment (TA) practice…</a:t>
            </a:r>
            <a:endParaRPr/>
          </a:p>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…introduce yourself during the breaks, and share contacts at the end of the session</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30"/>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The principles of Threat Assessment | Pathway to Violence</a:t>
            </a:r>
            <a:endParaRPr b="1">
              <a:solidFill>
                <a:srgbClr val="002060"/>
              </a:solidFill>
              <a:latin typeface="Corbel"/>
              <a:ea typeface="Corbel"/>
              <a:cs typeface="Corbel"/>
              <a:sym typeface="Corbel"/>
            </a:endParaRPr>
          </a:p>
        </p:txBody>
      </p:sp>
      <p:pic>
        <p:nvPicPr>
          <p:cNvPr id="399" name="Google Shape;399;p30"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400" name="Google Shape;400;p30"/>
          <p:cNvSpPr txBox="1"/>
          <p:nvPr/>
        </p:nvSpPr>
        <p:spPr>
          <a:xfrm>
            <a:off x="651030" y="1690688"/>
            <a:ext cx="4764349" cy="1938992"/>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Targeted violence is the end result of an </a:t>
            </a:r>
            <a:r>
              <a:rPr lang="en-GB" sz="2400" b="1" i="1">
                <a:solidFill>
                  <a:schemeClr val="dk1"/>
                </a:solidFill>
                <a:latin typeface="Corbel"/>
                <a:ea typeface="Corbel"/>
                <a:cs typeface="Corbel"/>
                <a:sym typeface="Corbel"/>
              </a:rPr>
              <a:t>understandable</a:t>
            </a:r>
            <a:r>
              <a:rPr lang="en-GB" sz="2400">
                <a:solidFill>
                  <a:schemeClr val="dk1"/>
                </a:solidFill>
                <a:latin typeface="Corbel"/>
                <a:ea typeface="Corbel"/>
                <a:cs typeface="Corbel"/>
                <a:sym typeface="Corbel"/>
              </a:rPr>
              <a:t>, and frequently </a:t>
            </a:r>
            <a:r>
              <a:rPr lang="en-GB" sz="2400" b="1" i="1">
                <a:solidFill>
                  <a:schemeClr val="dk1"/>
                </a:solidFill>
                <a:latin typeface="Corbel"/>
                <a:ea typeface="Corbel"/>
                <a:cs typeface="Corbel"/>
                <a:sym typeface="Corbel"/>
              </a:rPr>
              <a:t>discernible</a:t>
            </a:r>
            <a:r>
              <a:rPr lang="en-GB" sz="2400">
                <a:solidFill>
                  <a:schemeClr val="dk1"/>
                </a:solidFill>
                <a:latin typeface="Corbel"/>
                <a:ea typeface="Corbel"/>
                <a:cs typeface="Corbel"/>
                <a:sym typeface="Corbel"/>
              </a:rPr>
              <a:t>, process of </a:t>
            </a:r>
            <a:r>
              <a:rPr lang="en-GB" sz="2400" b="1" i="1">
                <a:solidFill>
                  <a:schemeClr val="dk1"/>
                </a:solidFill>
                <a:latin typeface="Corbel"/>
                <a:ea typeface="Corbel"/>
                <a:cs typeface="Corbel"/>
                <a:sym typeface="Corbel"/>
              </a:rPr>
              <a:t>thinking and behavior </a:t>
            </a:r>
            <a:r>
              <a:rPr lang="en-GB" sz="2400">
                <a:solidFill>
                  <a:schemeClr val="dk1"/>
                </a:solidFill>
                <a:latin typeface="Corbel"/>
                <a:ea typeface="Corbel"/>
                <a:cs typeface="Corbel"/>
                <a:sym typeface="Corbel"/>
              </a:rPr>
              <a:t>known as the Pathway to Violence</a:t>
            </a:r>
            <a:endParaRPr/>
          </a:p>
        </p:txBody>
      </p:sp>
      <p:pic>
        <p:nvPicPr>
          <p:cNvPr id="401" name="Google Shape;401;p30">
            <a:hlinkClick r:id="rId4"/>
          </p:cNvPr>
          <p:cNvPicPr preferRelativeResize="0"/>
          <p:nvPr/>
        </p:nvPicPr>
        <p:blipFill rotWithShape="1">
          <a:blip r:embed="rId5">
            <a:alphaModFix/>
          </a:blip>
          <a:srcRect/>
          <a:stretch/>
        </p:blipFill>
        <p:spPr>
          <a:xfrm>
            <a:off x="2453934" y="1229483"/>
            <a:ext cx="8154881" cy="489292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31"/>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The principles of Threat Assessment | STEP© </a:t>
            </a:r>
            <a:endParaRPr b="1">
              <a:solidFill>
                <a:srgbClr val="002060"/>
              </a:solidFill>
              <a:latin typeface="Corbel"/>
              <a:ea typeface="Corbel"/>
              <a:cs typeface="Corbel"/>
              <a:sym typeface="Corbel"/>
            </a:endParaRPr>
          </a:p>
        </p:txBody>
      </p:sp>
      <p:pic>
        <p:nvPicPr>
          <p:cNvPr id="408" name="Google Shape;408;p31"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409" name="Google Shape;409;p31"/>
          <p:cNvSpPr txBox="1"/>
          <p:nvPr/>
        </p:nvSpPr>
        <p:spPr>
          <a:xfrm>
            <a:off x="838199" y="2459504"/>
            <a:ext cx="4506895" cy="1938992"/>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Targeted violence stems from an interaction among the subject(s), the target(s), the environment and the precipitating events </a:t>
            </a:r>
            <a:endParaRPr/>
          </a:p>
        </p:txBody>
      </p:sp>
      <p:pic>
        <p:nvPicPr>
          <p:cNvPr id="410" name="Google Shape;410;p31">
            <a:hlinkClick r:id="rId4"/>
          </p:cNvPr>
          <p:cNvPicPr preferRelativeResize="0"/>
          <p:nvPr/>
        </p:nvPicPr>
        <p:blipFill rotWithShape="1">
          <a:blip r:embed="rId5">
            <a:alphaModFix/>
          </a:blip>
          <a:srcRect/>
          <a:stretch/>
        </p:blipFill>
        <p:spPr>
          <a:xfrm>
            <a:off x="5608113" y="1542914"/>
            <a:ext cx="4142912" cy="4142912"/>
          </a:xfrm>
          <a:prstGeom prst="rect">
            <a:avLst/>
          </a:prstGeom>
          <a:noFill/>
          <a:ln>
            <a:noFill/>
          </a:ln>
        </p:spPr>
      </p:pic>
      <p:sp>
        <p:nvSpPr>
          <p:cNvPr id="411" name="Google Shape;411;p31"/>
          <p:cNvSpPr/>
          <p:nvPr/>
        </p:nvSpPr>
        <p:spPr>
          <a:xfrm>
            <a:off x="3556602" y="5562062"/>
            <a:ext cx="311598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a:t>
            </a:r>
            <a:r>
              <a:rPr lang="en-GB" sz="1800" i="1">
                <a:solidFill>
                  <a:schemeClr val="dk1"/>
                </a:solidFill>
                <a:latin typeface="Calibri"/>
                <a:ea typeface="Calibri"/>
                <a:cs typeface="Calibri"/>
                <a:sym typeface="Calibri"/>
              </a:rPr>
              <a:t>Deisinger &amp; Randazzo (2008)</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32"/>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The principles of Threat Assessment</a:t>
            </a:r>
            <a:endParaRPr b="1">
              <a:solidFill>
                <a:srgbClr val="002060"/>
              </a:solidFill>
              <a:latin typeface="Corbel"/>
              <a:ea typeface="Corbel"/>
              <a:cs typeface="Corbel"/>
              <a:sym typeface="Corbel"/>
            </a:endParaRPr>
          </a:p>
        </p:txBody>
      </p:sp>
      <p:pic>
        <p:nvPicPr>
          <p:cNvPr id="418" name="Google Shape;418;p32"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419" name="Google Shape;419;p32"/>
          <p:cNvSpPr txBox="1"/>
          <p:nvPr/>
        </p:nvSpPr>
        <p:spPr>
          <a:xfrm>
            <a:off x="838199" y="1754604"/>
            <a:ext cx="10107968" cy="4154984"/>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Threat assessment is about </a:t>
            </a:r>
            <a:r>
              <a:rPr lang="en-GB" sz="2400" b="1" i="1">
                <a:solidFill>
                  <a:schemeClr val="dk1"/>
                </a:solidFill>
                <a:latin typeface="Corbel"/>
                <a:ea typeface="Corbel"/>
                <a:cs typeface="Corbel"/>
                <a:sym typeface="Corbel"/>
              </a:rPr>
              <a:t>prevention, not prediction</a:t>
            </a:r>
            <a:endParaRPr/>
          </a:p>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Focus must be on the </a:t>
            </a:r>
            <a:r>
              <a:rPr lang="en-GB" sz="2400" b="1" i="1">
                <a:solidFill>
                  <a:schemeClr val="dk1"/>
                </a:solidFill>
                <a:latin typeface="Corbel"/>
                <a:ea typeface="Corbel"/>
                <a:cs typeface="Corbel"/>
                <a:sym typeface="Corbel"/>
              </a:rPr>
              <a:t>central question</a:t>
            </a:r>
            <a:r>
              <a:rPr lang="en-GB" sz="2400">
                <a:solidFill>
                  <a:schemeClr val="dk1"/>
                </a:solidFill>
                <a:latin typeface="Corbel"/>
                <a:ea typeface="Corbel"/>
                <a:cs typeface="Corbel"/>
                <a:sym typeface="Corbel"/>
              </a:rPr>
              <a:t>: Whether an individual </a:t>
            </a:r>
            <a:r>
              <a:rPr lang="en-GB" sz="2400" b="1" i="1">
                <a:solidFill>
                  <a:schemeClr val="dk1"/>
                </a:solidFill>
                <a:latin typeface="Corbel"/>
                <a:ea typeface="Corbel"/>
                <a:cs typeface="Corbel"/>
                <a:sym typeface="Corbel"/>
              </a:rPr>
              <a:t>poses </a:t>
            </a:r>
            <a:r>
              <a:rPr lang="en-GB" sz="2400">
                <a:solidFill>
                  <a:schemeClr val="dk1"/>
                </a:solidFill>
                <a:latin typeface="Corbel"/>
                <a:ea typeface="Corbel"/>
                <a:cs typeface="Corbel"/>
                <a:sym typeface="Corbel"/>
              </a:rPr>
              <a:t>a threat, not just whether the person has </a:t>
            </a:r>
            <a:r>
              <a:rPr lang="en-GB" sz="2400" b="1" i="1">
                <a:solidFill>
                  <a:schemeClr val="dk1"/>
                </a:solidFill>
                <a:latin typeface="Corbel"/>
                <a:ea typeface="Corbel"/>
                <a:cs typeface="Corbel"/>
                <a:sym typeface="Corbel"/>
              </a:rPr>
              <a:t>made a threat </a:t>
            </a:r>
            <a:endParaRPr/>
          </a:p>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An </a:t>
            </a:r>
            <a:r>
              <a:rPr lang="en-GB" sz="2400" b="1" i="1">
                <a:solidFill>
                  <a:schemeClr val="dk1"/>
                </a:solidFill>
                <a:latin typeface="Corbel"/>
                <a:ea typeface="Corbel"/>
                <a:cs typeface="Corbel"/>
                <a:sym typeface="Corbel"/>
              </a:rPr>
              <a:t>inquisitive, objective and diligent mindset is critical </a:t>
            </a:r>
            <a:r>
              <a:rPr lang="en-GB" sz="2400">
                <a:solidFill>
                  <a:schemeClr val="dk1"/>
                </a:solidFill>
                <a:latin typeface="Corbel"/>
                <a:ea typeface="Corbel"/>
                <a:cs typeface="Corbel"/>
                <a:sym typeface="Corbel"/>
              </a:rPr>
              <a:t>to successful TA</a:t>
            </a:r>
            <a:endParaRPr/>
          </a:p>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Effective TA is based upon </a:t>
            </a:r>
            <a:r>
              <a:rPr lang="en-GB" sz="2400" b="1" i="1">
                <a:solidFill>
                  <a:schemeClr val="dk1"/>
                </a:solidFill>
                <a:latin typeface="Corbel"/>
                <a:ea typeface="Corbel"/>
                <a:cs typeface="Corbel"/>
                <a:sym typeface="Corbel"/>
              </a:rPr>
              <a:t>observations of behavior, rather than on characteristics –Behavioral Threat Assessment </a:t>
            </a:r>
            <a:r>
              <a:rPr lang="en-GB" sz="2400">
                <a:solidFill>
                  <a:schemeClr val="dk1"/>
                </a:solidFill>
                <a:latin typeface="Corbel"/>
                <a:ea typeface="Corbel"/>
                <a:cs typeface="Corbel"/>
                <a:sym typeface="Corbel"/>
              </a:rPr>
              <a:t>– a </a:t>
            </a:r>
            <a:r>
              <a:rPr lang="en-GB" sz="2400" b="1" i="1">
                <a:solidFill>
                  <a:schemeClr val="dk1"/>
                </a:solidFill>
                <a:latin typeface="Corbel"/>
                <a:ea typeface="Corbel"/>
                <a:cs typeface="Corbel"/>
                <a:sym typeface="Corbel"/>
              </a:rPr>
              <a:t>deductive process</a:t>
            </a:r>
            <a:endParaRPr/>
          </a:p>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Very different to profiling – an inductive process asserting certain traits are predictive of the probability an individual will engage in a certain form of behavior</a:t>
            </a:r>
            <a:endParaRPr/>
          </a:p>
          <a:p>
            <a:pPr marL="342900" marR="0" lvl="0" indent="-342900" algn="l" rtl="0">
              <a:spcBef>
                <a:spcPts val="0"/>
              </a:spcBef>
              <a:spcAft>
                <a:spcPts val="0"/>
              </a:spcAft>
              <a:buClr>
                <a:schemeClr val="dk1"/>
              </a:buClr>
              <a:buSzPts val="2400"/>
              <a:buFont typeface="Arial"/>
              <a:buChar char="•"/>
            </a:pPr>
            <a:r>
              <a:rPr lang="en-GB" sz="2400" b="1" i="1">
                <a:solidFill>
                  <a:schemeClr val="dk1"/>
                </a:solidFill>
                <a:latin typeface="Corbel"/>
                <a:ea typeface="Corbel"/>
                <a:cs typeface="Corbel"/>
                <a:sym typeface="Corbel"/>
              </a:rPr>
              <a:t>Violence is a dynamic process</a:t>
            </a:r>
            <a:r>
              <a:rPr lang="en-GB" sz="2400">
                <a:solidFill>
                  <a:schemeClr val="dk1"/>
                </a:solidFill>
                <a:latin typeface="Corbel"/>
                <a:ea typeface="Corbel"/>
                <a:cs typeface="Corbel"/>
                <a:sym typeface="Corbel"/>
              </a:rPr>
              <a:t>. No one is either always dangerous or never dangerous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33"/>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The principles of Threat Assessment</a:t>
            </a:r>
            <a:endParaRPr b="1">
              <a:solidFill>
                <a:srgbClr val="002060"/>
              </a:solidFill>
              <a:latin typeface="Corbel"/>
              <a:ea typeface="Corbel"/>
              <a:cs typeface="Corbel"/>
              <a:sym typeface="Corbel"/>
            </a:endParaRPr>
          </a:p>
        </p:txBody>
      </p:sp>
      <p:pic>
        <p:nvPicPr>
          <p:cNvPr id="426" name="Google Shape;426;p33"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427" name="Google Shape;427;p33"/>
          <p:cNvSpPr txBox="1"/>
          <p:nvPr/>
        </p:nvSpPr>
        <p:spPr>
          <a:xfrm>
            <a:off x="838198" y="1754604"/>
            <a:ext cx="10782672" cy="446276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An </a:t>
            </a:r>
            <a:r>
              <a:rPr lang="en-GB" sz="2400" b="1" i="1">
                <a:solidFill>
                  <a:schemeClr val="dk1"/>
                </a:solidFill>
                <a:latin typeface="Corbel"/>
                <a:ea typeface="Corbel"/>
                <a:cs typeface="Corbel"/>
                <a:sym typeface="Corbel"/>
              </a:rPr>
              <a:t>integrated systems approach </a:t>
            </a:r>
            <a:r>
              <a:rPr lang="en-GB" sz="2400">
                <a:solidFill>
                  <a:schemeClr val="dk1"/>
                </a:solidFill>
                <a:latin typeface="Corbel"/>
                <a:ea typeface="Corbel"/>
                <a:cs typeface="Corbel"/>
                <a:sym typeface="Corbel"/>
              </a:rPr>
              <a:t>should guide threat assessment investigations </a:t>
            </a:r>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Relationships with agencies and service systems within the school and community are critical to identifying, assessing, and managing individuals on a path to violence</a:t>
            </a:r>
            <a:endParaRPr/>
          </a:p>
          <a:p>
            <a:pPr marL="342900" marR="0" lvl="0" indent="-342900" algn="l" rtl="0">
              <a:spcBef>
                <a:spcPts val="600"/>
              </a:spcBef>
              <a:spcAft>
                <a:spcPts val="0"/>
              </a:spcAft>
              <a:buClr>
                <a:schemeClr val="dk1"/>
              </a:buClr>
              <a:buSzPts val="2400"/>
              <a:buFont typeface="Arial"/>
              <a:buChar char="•"/>
            </a:pPr>
            <a:r>
              <a:rPr lang="en-GB" sz="2400" b="1" i="1">
                <a:solidFill>
                  <a:schemeClr val="dk1"/>
                </a:solidFill>
                <a:latin typeface="Corbel"/>
                <a:ea typeface="Corbel"/>
                <a:cs typeface="Corbel"/>
                <a:sym typeface="Corbel"/>
              </a:rPr>
              <a:t>Social media and on-line activity are often critical considerations</a:t>
            </a:r>
            <a:endParaRPr/>
          </a:p>
          <a:p>
            <a:pPr marL="342900" marR="0" lvl="0" indent="-342900" algn="l" rtl="0">
              <a:spcBef>
                <a:spcPts val="600"/>
              </a:spcBef>
              <a:spcAft>
                <a:spcPts val="0"/>
              </a:spcAft>
              <a:buClr>
                <a:schemeClr val="dk1"/>
              </a:buClr>
              <a:buSzPts val="2400"/>
              <a:buFont typeface="Arial"/>
              <a:buChar char="•"/>
            </a:pPr>
            <a:r>
              <a:rPr lang="en-GB" sz="2400" b="1" i="1">
                <a:solidFill>
                  <a:schemeClr val="dk1"/>
                </a:solidFill>
                <a:latin typeface="Corbel"/>
                <a:ea typeface="Corbel"/>
                <a:cs typeface="Corbel"/>
                <a:sym typeface="Corbel"/>
              </a:rPr>
              <a:t>The relationship between mental illness and violence is complex</a:t>
            </a:r>
            <a:r>
              <a:rPr lang="en-GB" sz="2400">
                <a:solidFill>
                  <a:schemeClr val="dk1"/>
                </a:solidFill>
                <a:latin typeface="Corbel"/>
                <a:ea typeface="Corbel"/>
                <a:cs typeface="Corbel"/>
                <a:sym typeface="Corbel"/>
              </a:rPr>
              <a:t>. Serious mental illness increases general risk of violence, but is not the major factor that it is perceived to be </a:t>
            </a:r>
            <a:r>
              <a:rPr lang="en-GB" sz="2400" b="1" i="1">
                <a:solidFill>
                  <a:schemeClr val="dk1"/>
                </a:solidFill>
                <a:latin typeface="Corbel"/>
                <a:ea typeface="Corbel"/>
                <a:cs typeface="Corbel"/>
                <a:sym typeface="Corbel"/>
              </a:rPr>
              <a:t>and</a:t>
            </a:r>
            <a:r>
              <a:rPr lang="en-GB" sz="2400">
                <a:solidFill>
                  <a:schemeClr val="dk1"/>
                </a:solidFill>
                <a:latin typeface="Corbel"/>
                <a:ea typeface="Corbel"/>
                <a:cs typeface="Corbel"/>
                <a:sym typeface="Corbel"/>
              </a:rPr>
              <a:t> is </a:t>
            </a:r>
            <a:r>
              <a:rPr lang="en-GB" sz="2400" b="1" i="1">
                <a:solidFill>
                  <a:schemeClr val="dk1"/>
                </a:solidFill>
                <a:latin typeface="Corbel"/>
                <a:ea typeface="Corbel"/>
                <a:cs typeface="Corbel"/>
                <a:sym typeface="Corbel"/>
              </a:rPr>
              <a:t>almost never the sole or primary explanation for a violent act </a:t>
            </a:r>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Proactivity to ensure </a:t>
            </a:r>
            <a:r>
              <a:rPr lang="en-GB" sz="2400" b="1" i="1">
                <a:solidFill>
                  <a:schemeClr val="dk1"/>
                </a:solidFill>
                <a:latin typeface="Corbel"/>
                <a:ea typeface="Corbel"/>
                <a:cs typeface="Corbel"/>
                <a:sym typeface="Corbel"/>
              </a:rPr>
              <a:t>individuals who may pose a threat are identified and intercepted early </a:t>
            </a:r>
            <a:r>
              <a:rPr lang="en-GB" sz="2400">
                <a:solidFill>
                  <a:schemeClr val="dk1"/>
                </a:solidFill>
                <a:latin typeface="Corbel"/>
                <a:ea typeface="Corbel"/>
                <a:cs typeface="Corbel"/>
                <a:sym typeface="Corbel"/>
              </a:rPr>
              <a:t>is necessary; achieved by setting a low bar to triggering TA</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34"/>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The principles of Threat Assessment</a:t>
            </a:r>
            <a:endParaRPr b="1">
              <a:solidFill>
                <a:srgbClr val="002060"/>
              </a:solidFill>
              <a:latin typeface="Corbel"/>
              <a:ea typeface="Corbel"/>
              <a:cs typeface="Corbel"/>
              <a:sym typeface="Corbel"/>
            </a:endParaRPr>
          </a:p>
        </p:txBody>
      </p:sp>
      <p:pic>
        <p:nvPicPr>
          <p:cNvPr id="434" name="Google Shape;434;p34"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pic>
        <p:nvPicPr>
          <p:cNvPr id="435" name="Google Shape;435;p34" descr="Transfer"/>
          <p:cNvPicPr preferRelativeResize="0"/>
          <p:nvPr/>
        </p:nvPicPr>
        <p:blipFill rotWithShape="1">
          <a:blip r:embed="rId4">
            <a:alphaModFix/>
          </a:blip>
          <a:srcRect/>
          <a:stretch/>
        </p:blipFill>
        <p:spPr>
          <a:xfrm>
            <a:off x="5779694" y="2528545"/>
            <a:ext cx="632610" cy="632610"/>
          </a:xfrm>
          <a:prstGeom prst="rect">
            <a:avLst/>
          </a:prstGeom>
          <a:noFill/>
          <a:ln>
            <a:noFill/>
          </a:ln>
        </p:spPr>
      </p:pic>
      <p:sp>
        <p:nvSpPr>
          <p:cNvPr id="436" name="Google Shape;436;p34"/>
          <p:cNvSpPr txBox="1"/>
          <p:nvPr/>
        </p:nvSpPr>
        <p:spPr>
          <a:xfrm>
            <a:off x="1027330" y="2235418"/>
            <a:ext cx="4664979"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chemeClr val="dk1"/>
                </a:solidFill>
                <a:latin typeface="Corbel"/>
                <a:ea typeface="Corbel"/>
                <a:cs typeface="Corbel"/>
                <a:sym typeface="Corbel"/>
              </a:rPr>
              <a:t>Under-react… bar too high… Missed opportunities to positively intervene and support… too little, too late… </a:t>
            </a:r>
            <a:endParaRPr dirty="0"/>
          </a:p>
        </p:txBody>
      </p:sp>
      <p:sp>
        <p:nvSpPr>
          <p:cNvPr id="437" name="Google Shape;437;p34"/>
          <p:cNvSpPr txBox="1"/>
          <p:nvPr/>
        </p:nvSpPr>
        <p:spPr>
          <a:xfrm>
            <a:off x="6960728" y="1690688"/>
            <a:ext cx="4263741"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chemeClr val="dk1"/>
                </a:solidFill>
                <a:latin typeface="Corbel"/>
                <a:ea typeface="Corbel"/>
                <a:cs typeface="Corbel"/>
                <a:sym typeface="Corbel"/>
              </a:rPr>
              <a:t>Over-react… Unintended consequences of ‘coming down hard’… Impact on school climate… ‘Alert fatigue’ within school community and partner agencies / professionals</a:t>
            </a:r>
            <a:endParaRPr dirty="0"/>
          </a:p>
        </p:txBody>
      </p:sp>
      <p:sp>
        <p:nvSpPr>
          <p:cNvPr id="438" name="Google Shape;438;p34"/>
          <p:cNvSpPr txBox="1"/>
          <p:nvPr/>
        </p:nvSpPr>
        <p:spPr>
          <a:xfrm>
            <a:off x="1299164" y="4359076"/>
            <a:ext cx="9593671"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i="1" dirty="0">
                <a:solidFill>
                  <a:schemeClr val="dk1"/>
                </a:solidFill>
                <a:latin typeface="Corbel"/>
                <a:ea typeface="Corbel"/>
                <a:cs typeface="Corbel"/>
                <a:sym typeface="Corbel"/>
              </a:rPr>
              <a:t>TA is a mechanism that is logical, can be trusted and seeks to remove subjectivity</a:t>
            </a:r>
            <a:endParaRPr sz="2400" b="1" dirty="0">
              <a:solidFill>
                <a:schemeClr val="dk1"/>
              </a:solidFill>
              <a:latin typeface="Corbel"/>
              <a:ea typeface="Corbel"/>
              <a:cs typeface="Corbel"/>
              <a:sym typeface="Corbe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35"/>
          <p:cNvPicPr preferRelativeResize="0"/>
          <p:nvPr/>
        </p:nvPicPr>
        <p:blipFill rotWithShape="1">
          <a:blip r:embed="rId3">
            <a:alphaModFix/>
          </a:blip>
          <a:srcRect/>
          <a:stretch/>
        </p:blipFill>
        <p:spPr>
          <a:xfrm>
            <a:off x="7260844" y="702304"/>
            <a:ext cx="5033712" cy="3355809"/>
          </a:xfrm>
          <a:prstGeom prst="rect">
            <a:avLst/>
          </a:prstGeom>
          <a:noFill/>
          <a:ln>
            <a:noFill/>
          </a:ln>
        </p:spPr>
      </p:pic>
      <p:pic>
        <p:nvPicPr>
          <p:cNvPr id="445" name="Google Shape;445;p35"/>
          <p:cNvPicPr preferRelativeResize="0"/>
          <p:nvPr/>
        </p:nvPicPr>
        <p:blipFill rotWithShape="1">
          <a:blip r:embed="rId4">
            <a:alphaModFix/>
          </a:blip>
          <a:srcRect/>
          <a:stretch/>
        </p:blipFill>
        <p:spPr>
          <a:xfrm>
            <a:off x="3904526" y="191793"/>
            <a:ext cx="4822543" cy="3240750"/>
          </a:xfrm>
          <a:prstGeom prst="rect">
            <a:avLst/>
          </a:prstGeom>
          <a:noFill/>
          <a:ln>
            <a:noFill/>
          </a:ln>
        </p:spPr>
      </p:pic>
      <p:pic>
        <p:nvPicPr>
          <p:cNvPr id="446" name="Google Shape;446;p35"/>
          <p:cNvPicPr preferRelativeResize="0"/>
          <p:nvPr/>
        </p:nvPicPr>
        <p:blipFill rotWithShape="1">
          <a:blip r:embed="rId5">
            <a:alphaModFix/>
          </a:blip>
          <a:srcRect/>
          <a:stretch/>
        </p:blipFill>
        <p:spPr>
          <a:xfrm>
            <a:off x="-289724" y="430422"/>
            <a:ext cx="5033712" cy="3108475"/>
          </a:xfrm>
          <a:prstGeom prst="rect">
            <a:avLst/>
          </a:prstGeom>
          <a:noFill/>
          <a:ln>
            <a:noFill/>
          </a:ln>
        </p:spPr>
      </p:pic>
      <p:sp>
        <p:nvSpPr>
          <p:cNvPr id="447" name="Google Shape;447;p35"/>
          <p:cNvSpPr/>
          <p:nvPr/>
        </p:nvSpPr>
        <p:spPr>
          <a:xfrm>
            <a:off x="1838" y="1"/>
            <a:ext cx="12188324" cy="6840689"/>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749">
              <a:solidFill>
                <a:schemeClr val="lt1"/>
              </a:solidFill>
              <a:latin typeface="Calibri"/>
              <a:ea typeface="Calibri"/>
              <a:cs typeface="Calibri"/>
              <a:sym typeface="Calibri"/>
            </a:endParaRPr>
          </a:p>
        </p:txBody>
      </p:sp>
      <p:pic>
        <p:nvPicPr>
          <p:cNvPr id="448" name="Google Shape;448;p35"/>
          <p:cNvPicPr preferRelativeResize="0"/>
          <p:nvPr/>
        </p:nvPicPr>
        <p:blipFill rotWithShape="1">
          <a:blip r:embed="rId6">
            <a:alphaModFix/>
          </a:blip>
          <a:srcRect/>
          <a:stretch/>
        </p:blipFill>
        <p:spPr>
          <a:xfrm>
            <a:off x="518675" y="1715865"/>
            <a:ext cx="7756548" cy="5124838"/>
          </a:xfrm>
          <a:prstGeom prst="rect">
            <a:avLst/>
          </a:prstGeom>
          <a:noFill/>
          <a:ln>
            <a:noFill/>
          </a:ln>
        </p:spPr>
      </p:pic>
      <p:pic>
        <p:nvPicPr>
          <p:cNvPr id="449" name="Google Shape;449;p35"/>
          <p:cNvPicPr preferRelativeResize="0"/>
          <p:nvPr/>
        </p:nvPicPr>
        <p:blipFill rotWithShape="1">
          <a:blip r:embed="rId7">
            <a:alphaModFix/>
          </a:blip>
          <a:srcRect/>
          <a:stretch/>
        </p:blipFill>
        <p:spPr>
          <a:xfrm>
            <a:off x="7066023" y="3647755"/>
            <a:ext cx="5192607" cy="3267018"/>
          </a:xfrm>
          <a:prstGeom prst="rect">
            <a:avLst/>
          </a:prstGeom>
          <a:noFill/>
          <a:ln>
            <a:noFill/>
          </a:ln>
        </p:spPr>
      </p:pic>
      <p:pic>
        <p:nvPicPr>
          <p:cNvPr id="450" name="Google Shape;450;p35"/>
          <p:cNvPicPr preferRelativeResize="0"/>
          <p:nvPr/>
        </p:nvPicPr>
        <p:blipFill rotWithShape="1">
          <a:blip r:embed="rId3">
            <a:alphaModFix/>
          </a:blip>
          <a:srcRect/>
          <a:stretch/>
        </p:blipFill>
        <p:spPr>
          <a:xfrm>
            <a:off x="7334853" y="-80697"/>
            <a:ext cx="5033712" cy="3355809"/>
          </a:xfrm>
          <a:prstGeom prst="rect">
            <a:avLst/>
          </a:prstGeom>
          <a:noFill/>
          <a:ln>
            <a:noFill/>
          </a:ln>
        </p:spPr>
      </p:pic>
      <p:pic>
        <p:nvPicPr>
          <p:cNvPr id="451" name="Google Shape;451;p35"/>
          <p:cNvPicPr preferRelativeResize="0"/>
          <p:nvPr/>
        </p:nvPicPr>
        <p:blipFill rotWithShape="1">
          <a:blip r:embed="rId5">
            <a:alphaModFix/>
          </a:blip>
          <a:srcRect/>
          <a:stretch/>
        </p:blipFill>
        <p:spPr>
          <a:xfrm>
            <a:off x="-259903" y="-133835"/>
            <a:ext cx="5033712" cy="3108475"/>
          </a:xfrm>
          <a:prstGeom prst="rect">
            <a:avLst/>
          </a:prstGeom>
          <a:noFill/>
          <a:ln>
            <a:noFill/>
          </a:ln>
        </p:spPr>
      </p:pic>
      <p:pic>
        <p:nvPicPr>
          <p:cNvPr id="452" name="Google Shape;452;p35"/>
          <p:cNvPicPr preferRelativeResize="0"/>
          <p:nvPr/>
        </p:nvPicPr>
        <p:blipFill rotWithShape="1">
          <a:blip r:embed="rId4">
            <a:alphaModFix/>
          </a:blip>
          <a:srcRect/>
          <a:stretch/>
        </p:blipFill>
        <p:spPr>
          <a:xfrm>
            <a:off x="3979722" y="-382332"/>
            <a:ext cx="4822543" cy="3240750"/>
          </a:xfrm>
          <a:prstGeom prst="rect">
            <a:avLst/>
          </a:prstGeom>
          <a:noFill/>
          <a:ln>
            <a:noFill/>
          </a:ln>
        </p:spPr>
      </p:pic>
      <p:pic>
        <p:nvPicPr>
          <p:cNvPr id="453" name="Google Shape;453;p35"/>
          <p:cNvPicPr preferRelativeResize="0"/>
          <p:nvPr/>
        </p:nvPicPr>
        <p:blipFill rotWithShape="1">
          <a:blip r:embed="rId8">
            <a:alphaModFix/>
          </a:blip>
          <a:srcRect/>
          <a:stretch/>
        </p:blipFill>
        <p:spPr>
          <a:xfrm>
            <a:off x="-12295" y="-21165"/>
            <a:ext cx="12221334" cy="6965196"/>
          </a:xfrm>
          <a:prstGeom prst="rect">
            <a:avLst/>
          </a:prstGeom>
          <a:noFill/>
          <a:ln>
            <a:noFill/>
          </a:ln>
        </p:spPr>
      </p:pic>
      <p:sp>
        <p:nvSpPr>
          <p:cNvPr id="454" name="Google Shape;454;p35"/>
          <p:cNvSpPr/>
          <p:nvPr/>
        </p:nvSpPr>
        <p:spPr>
          <a:xfrm>
            <a:off x="26633" y="2952674"/>
            <a:ext cx="12207200" cy="942170"/>
          </a:xfrm>
          <a:prstGeom prst="rect">
            <a:avLst/>
          </a:prstGeom>
          <a:solidFill>
            <a:srgbClr val="222A35">
              <a:alpha val="4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749">
              <a:solidFill>
                <a:schemeClr val="lt1"/>
              </a:solidFill>
              <a:latin typeface="Calibri"/>
              <a:ea typeface="Calibri"/>
              <a:cs typeface="Calibri"/>
              <a:sym typeface="Calibri"/>
            </a:endParaRPr>
          </a:p>
        </p:txBody>
      </p:sp>
      <p:cxnSp>
        <p:nvCxnSpPr>
          <p:cNvPr id="455" name="Google Shape;455;p35"/>
          <p:cNvCxnSpPr/>
          <p:nvPr/>
        </p:nvCxnSpPr>
        <p:spPr>
          <a:xfrm>
            <a:off x="1838" y="3969319"/>
            <a:ext cx="12256790" cy="0"/>
          </a:xfrm>
          <a:prstGeom prst="straightConnector1">
            <a:avLst/>
          </a:prstGeom>
          <a:noFill/>
          <a:ln w="12700" cap="flat" cmpd="sng">
            <a:solidFill>
              <a:schemeClr val="lt1"/>
            </a:solidFill>
            <a:prstDash val="solid"/>
            <a:miter lim="800000"/>
            <a:headEnd type="none" w="sm" len="sm"/>
            <a:tailEnd type="none" w="sm" len="sm"/>
          </a:ln>
        </p:spPr>
      </p:cxnSp>
      <p:sp>
        <p:nvSpPr>
          <p:cNvPr id="456" name="Google Shape;456;p35"/>
          <p:cNvSpPr txBox="1"/>
          <p:nvPr/>
        </p:nvSpPr>
        <p:spPr>
          <a:xfrm>
            <a:off x="88597" y="3116563"/>
            <a:ext cx="12014010" cy="5410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916" b="1" dirty="0">
                <a:solidFill>
                  <a:schemeClr val="lt1"/>
                </a:solidFill>
                <a:latin typeface="Calibri"/>
                <a:ea typeface="Calibri"/>
                <a:cs typeface="Calibri"/>
                <a:sym typeface="Calibri"/>
              </a:rPr>
              <a:t>Section 3 | Responsibilities and Composition of Threat Assessment Teams</a:t>
            </a:r>
            <a:endParaRPr dirty="0"/>
          </a:p>
        </p:txBody>
      </p:sp>
      <p:pic>
        <p:nvPicPr>
          <p:cNvPr id="457" name="Google Shape;457;p35"/>
          <p:cNvPicPr preferRelativeResize="0"/>
          <p:nvPr/>
        </p:nvPicPr>
        <p:blipFill rotWithShape="1">
          <a:blip r:embed="rId9">
            <a:alphaModFix/>
          </a:blip>
          <a:srcRect/>
          <a:stretch/>
        </p:blipFill>
        <p:spPr>
          <a:xfrm>
            <a:off x="-8239" y="5749368"/>
            <a:ext cx="3655201" cy="1207907"/>
          </a:xfrm>
          <a:prstGeom prst="rect">
            <a:avLst/>
          </a:prstGeom>
          <a:noFill/>
          <a:ln>
            <a:noFill/>
          </a:ln>
        </p:spPr>
      </p:pic>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36"/>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Code-mandated responsibilities of Threat Assessment Teams</a:t>
            </a:r>
            <a:endParaRPr b="1">
              <a:solidFill>
                <a:srgbClr val="002060"/>
              </a:solidFill>
              <a:latin typeface="Corbel"/>
              <a:ea typeface="Corbel"/>
              <a:cs typeface="Corbel"/>
              <a:sym typeface="Corbel"/>
            </a:endParaRPr>
          </a:p>
        </p:txBody>
      </p:sp>
      <p:pic>
        <p:nvPicPr>
          <p:cNvPr id="464" name="Google Shape;464;p36"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465" name="Google Shape;465;p36"/>
          <p:cNvSpPr txBox="1"/>
          <p:nvPr/>
        </p:nvSpPr>
        <p:spPr>
          <a:xfrm>
            <a:off x="838198" y="1754604"/>
            <a:ext cx="10782672" cy="4370387"/>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GB" sz="2400" dirty="0">
                <a:solidFill>
                  <a:schemeClr val="dk1"/>
                </a:solidFill>
                <a:latin typeface="Corbel"/>
                <a:ea typeface="Corbel"/>
                <a:cs typeface="Corbel"/>
                <a:sym typeface="Corbel"/>
              </a:rPr>
              <a:t>Assessing and intervening with individuals who may pose a threat to self or others</a:t>
            </a:r>
            <a:endParaRPr dirty="0"/>
          </a:p>
          <a:p>
            <a:pPr marL="342900" marR="0" lvl="0" indent="-342900" algn="l" rtl="0">
              <a:spcBef>
                <a:spcPts val="600"/>
              </a:spcBef>
              <a:spcAft>
                <a:spcPts val="0"/>
              </a:spcAft>
              <a:buClr>
                <a:schemeClr val="dk1"/>
              </a:buClr>
              <a:buSzPts val="2400"/>
              <a:buFont typeface="Arial"/>
              <a:buChar char="•"/>
            </a:pPr>
            <a:r>
              <a:rPr lang="en-GB" sz="2400" dirty="0">
                <a:solidFill>
                  <a:schemeClr val="dk1"/>
                </a:solidFill>
                <a:latin typeface="Corbel"/>
                <a:ea typeface="Corbel"/>
                <a:cs typeface="Corbel"/>
                <a:sym typeface="Corbel"/>
              </a:rPr>
              <a:t>Ensuring </a:t>
            </a:r>
            <a:r>
              <a:rPr lang="en-GB" sz="2400" b="1" i="1" dirty="0">
                <a:solidFill>
                  <a:schemeClr val="dk1"/>
                </a:solidFill>
                <a:latin typeface="Corbel"/>
                <a:ea typeface="Corbel"/>
                <a:cs typeface="Corbel"/>
                <a:sym typeface="Corbel"/>
              </a:rPr>
              <a:t>school employees </a:t>
            </a:r>
            <a:r>
              <a:rPr lang="en-GB" sz="2400" dirty="0">
                <a:solidFill>
                  <a:schemeClr val="dk1"/>
                </a:solidFill>
                <a:latin typeface="Corbel"/>
                <a:ea typeface="Corbel"/>
                <a:cs typeface="Corbel"/>
                <a:sym typeface="Corbel"/>
              </a:rPr>
              <a:t>know:</a:t>
            </a:r>
            <a:endParaRPr dirty="0"/>
          </a:p>
          <a:p>
            <a:pPr marL="800100" marR="0" lvl="1" indent="-342900" algn="l" rtl="0">
              <a:spcBef>
                <a:spcPts val="600"/>
              </a:spcBef>
              <a:spcAft>
                <a:spcPts val="0"/>
              </a:spcAft>
              <a:buClr>
                <a:schemeClr val="dk1"/>
              </a:buClr>
              <a:buSzPts val="2200"/>
              <a:buFont typeface="Arial"/>
              <a:buChar char="•"/>
            </a:pPr>
            <a:r>
              <a:rPr lang="en-GB" sz="2200" b="1" i="1" u="none" strike="noStrike" cap="none" dirty="0">
                <a:solidFill>
                  <a:schemeClr val="dk1"/>
                </a:solidFill>
                <a:latin typeface="Corbel"/>
                <a:ea typeface="Corbel"/>
                <a:cs typeface="Corbel"/>
                <a:sym typeface="Corbel"/>
              </a:rPr>
              <a:t>Who</a:t>
            </a:r>
            <a:r>
              <a:rPr lang="en-GB" sz="2200" b="0" i="0" u="none" strike="noStrike" cap="none" dirty="0">
                <a:solidFill>
                  <a:schemeClr val="dk1"/>
                </a:solidFill>
                <a:latin typeface="Corbel"/>
                <a:ea typeface="Corbel"/>
                <a:cs typeface="Corbel"/>
                <a:sym typeface="Corbel"/>
              </a:rPr>
              <a:t> the Team members are</a:t>
            </a:r>
            <a:endParaRPr dirty="0"/>
          </a:p>
          <a:p>
            <a:pPr marL="800100" marR="0" lvl="1" indent="-342900" algn="l" rtl="0">
              <a:spcBef>
                <a:spcPts val="600"/>
              </a:spcBef>
              <a:spcAft>
                <a:spcPts val="0"/>
              </a:spcAft>
              <a:buClr>
                <a:schemeClr val="dk1"/>
              </a:buClr>
              <a:buSzPts val="2200"/>
              <a:buFont typeface="Arial"/>
              <a:buChar char="•"/>
            </a:pPr>
            <a:r>
              <a:rPr lang="en-GB" sz="2200" b="1" i="1" u="none" strike="noStrike" cap="none" dirty="0">
                <a:solidFill>
                  <a:schemeClr val="dk1"/>
                </a:solidFill>
                <a:latin typeface="Corbel"/>
                <a:ea typeface="Corbel"/>
                <a:cs typeface="Corbel"/>
                <a:sym typeface="Corbel"/>
              </a:rPr>
              <a:t>How</a:t>
            </a:r>
            <a:r>
              <a:rPr lang="en-GB" sz="2200" b="0" i="0" u="none" strike="noStrike" cap="none" dirty="0">
                <a:solidFill>
                  <a:schemeClr val="dk1"/>
                </a:solidFill>
                <a:latin typeface="Corbel"/>
                <a:ea typeface="Corbel"/>
                <a:cs typeface="Corbel"/>
                <a:sym typeface="Corbel"/>
              </a:rPr>
              <a:t> – and to whom – to report threatening or at-risk </a:t>
            </a:r>
            <a:r>
              <a:rPr lang="en-GB" sz="2200" b="0" i="0" u="none" strike="noStrike" cap="none" dirty="0" err="1">
                <a:solidFill>
                  <a:schemeClr val="dk1"/>
                </a:solidFill>
                <a:latin typeface="Corbel"/>
                <a:ea typeface="Corbel"/>
                <a:cs typeface="Corbel"/>
                <a:sym typeface="Corbel"/>
              </a:rPr>
              <a:t>behavior</a:t>
            </a:r>
            <a:r>
              <a:rPr lang="en-GB" sz="2200" b="0" i="0" u="none" strike="noStrike" cap="none" dirty="0">
                <a:solidFill>
                  <a:schemeClr val="dk1"/>
                </a:solidFill>
                <a:latin typeface="Corbel"/>
                <a:ea typeface="Corbel"/>
                <a:cs typeface="Corbel"/>
                <a:sym typeface="Corbel"/>
              </a:rPr>
              <a:t>, including through </a:t>
            </a:r>
            <a:r>
              <a:rPr lang="en-GB" sz="2200" b="0" i="1" u="none" strike="noStrike" cap="none" dirty="0">
                <a:solidFill>
                  <a:schemeClr val="dk1"/>
                </a:solidFill>
                <a:latin typeface="Corbel"/>
                <a:ea typeface="Corbel"/>
                <a:cs typeface="Corbel"/>
                <a:sym typeface="Corbel"/>
              </a:rPr>
              <a:t>Safe2Say Something</a:t>
            </a:r>
            <a:endParaRPr dirty="0"/>
          </a:p>
          <a:p>
            <a:pPr marL="342900" marR="0" lvl="0" indent="-342900" algn="l" rtl="0">
              <a:spcBef>
                <a:spcPts val="600"/>
              </a:spcBef>
              <a:spcAft>
                <a:spcPts val="0"/>
              </a:spcAft>
              <a:buClr>
                <a:schemeClr val="dk1"/>
              </a:buClr>
              <a:buSzPts val="2400"/>
              <a:buFont typeface="Arial"/>
              <a:buChar char="•"/>
            </a:pPr>
            <a:r>
              <a:rPr lang="en-GB" sz="2400" dirty="0">
                <a:solidFill>
                  <a:schemeClr val="dk1"/>
                </a:solidFill>
                <a:latin typeface="Corbel"/>
                <a:ea typeface="Corbel"/>
                <a:cs typeface="Corbel"/>
                <a:sym typeface="Corbel"/>
              </a:rPr>
              <a:t>Reporting quantitative data to the Chief School Administrator / designee on the Team’s activity </a:t>
            </a:r>
            <a:endParaRPr dirty="0"/>
          </a:p>
          <a:p>
            <a:pPr marL="342900" marR="0" lvl="0" indent="-342900" algn="l" rtl="0">
              <a:spcBef>
                <a:spcPts val="600"/>
              </a:spcBef>
              <a:spcAft>
                <a:spcPts val="0"/>
              </a:spcAft>
              <a:buClr>
                <a:schemeClr val="dk1"/>
              </a:buClr>
              <a:buSzPts val="2400"/>
              <a:buFont typeface="Arial"/>
              <a:buChar char="•"/>
            </a:pPr>
            <a:r>
              <a:rPr lang="en-GB" sz="2400" dirty="0">
                <a:solidFill>
                  <a:schemeClr val="dk1"/>
                </a:solidFill>
                <a:latin typeface="Corbel"/>
                <a:ea typeface="Corbel"/>
                <a:cs typeface="Corbel"/>
                <a:sym typeface="Corbel"/>
              </a:rPr>
              <a:t>Additionally recommended to provide advice, guidance, awareness raising materials and training </a:t>
            </a:r>
            <a:r>
              <a:rPr lang="en-GB" sz="2400" b="1" i="1" dirty="0">
                <a:solidFill>
                  <a:schemeClr val="dk1"/>
                </a:solidFill>
                <a:latin typeface="Corbel"/>
                <a:ea typeface="Corbel"/>
                <a:cs typeface="Corbel"/>
                <a:sym typeface="Corbel"/>
              </a:rPr>
              <a:t>to the whole school community </a:t>
            </a:r>
            <a:r>
              <a:rPr lang="en-GB" sz="2400" dirty="0">
                <a:solidFill>
                  <a:schemeClr val="dk1"/>
                </a:solidFill>
                <a:latin typeface="Corbel"/>
                <a:ea typeface="Corbel"/>
                <a:cs typeface="Corbel"/>
                <a:sym typeface="Corbel"/>
              </a:rPr>
              <a:t>on recognizing threatening or aberrant </a:t>
            </a:r>
            <a:r>
              <a:rPr lang="en-GB" sz="2400" dirty="0" err="1">
                <a:solidFill>
                  <a:schemeClr val="dk1"/>
                </a:solidFill>
                <a:latin typeface="Corbel"/>
                <a:ea typeface="Corbel"/>
                <a:cs typeface="Corbel"/>
                <a:sym typeface="Corbel"/>
              </a:rPr>
              <a:t>behavior</a:t>
            </a:r>
            <a:r>
              <a:rPr lang="en-GB" sz="2400" dirty="0">
                <a:solidFill>
                  <a:schemeClr val="dk1"/>
                </a:solidFill>
                <a:latin typeface="Corbel"/>
                <a:ea typeface="Corbel"/>
                <a:cs typeface="Corbel"/>
                <a:sym typeface="Corbel"/>
              </a:rPr>
              <a:t>, and how to report it</a:t>
            </a:r>
          </a:p>
          <a:p>
            <a:pPr marL="342900" marR="0" lvl="0" indent="-342900" algn="l" rtl="0">
              <a:spcBef>
                <a:spcPts val="600"/>
              </a:spcBef>
              <a:spcAft>
                <a:spcPts val="0"/>
              </a:spcAft>
              <a:buClr>
                <a:schemeClr val="dk1"/>
              </a:buClr>
              <a:buSzPts val="2400"/>
              <a:buFont typeface="Arial"/>
              <a:buChar char="•"/>
            </a:pP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37"/>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Code-mandated responsibilities of Threat Assessment Teams</a:t>
            </a:r>
            <a:endParaRPr b="1">
              <a:solidFill>
                <a:srgbClr val="002060"/>
              </a:solidFill>
              <a:latin typeface="Corbel"/>
              <a:ea typeface="Corbel"/>
              <a:cs typeface="Corbel"/>
              <a:sym typeface="Corbel"/>
            </a:endParaRPr>
          </a:p>
        </p:txBody>
      </p:sp>
      <p:pic>
        <p:nvPicPr>
          <p:cNvPr id="472" name="Google Shape;472;p37"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473" name="Google Shape;473;p37"/>
          <p:cNvSpPr txBox="1"/>
          <p:nvPr/>
        </p:nvSpPr>
        <p:spPr>
          <a:xfrm>
            <a:off x="838198" y="1754604"/>
            <a:ext cx="10782672" cy="4016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chemeClr val="dk1"/>
                </a:solidFill>
                <a:latin typeface="Corbel"/>
                <a:ea typeface="Corbel"/>
                <a:cs typeface="Corbel"/>
                <a:sym typeface="Corbel"/>
              </a:rPr>
              <a:t>In addition, Teams are to:</a:t>
            </a:r>
            <a:endParaRPr dirty="0"/>
          </a:p>
          <a:p>
            <a:pPr marL="342900" marR="0" lvl="0" indent="-342900" algn="l" rtl="0">
              <a:spcBef>
                <a:spcPts val="600"/>
              </a:spcBef>
              <a:spcAft>
                <a:spcPts val="0"/>
              </a:spcAft>
              <a:buClr>
                <a:schemeClr val="dk1"/>
              </a:buClr>
              <a:buSzPts val="2400"/>
              <a:buFont typeface="Arial"/>
              <a:buChar char="•"/>
            </a:pPr>
            <a:r>
              <a:rPr lang="en-GB" sz="2400" dirty="0">
                <a:solidFill>
                  <a:schemeClr val="dk1"/>
                </a:solidFill>
                <a:latin typeface="Corbel"/>
                <a:ea typeface="Corbel"/>
                <a:cs typeface="Corbel"/>
                <a:sym typeface="Corbel"/>
              </a:rPr>
              <a:t>Upon a </a:t>
            </a:r>
            <a:r>
              <a:rPr lang="en-GB" sz="2400" b="1" i="1" dirty="0">
                <a:solidFill>
                  <a:schemeClr val="dk1"/>
                </a:solidFill>
                <a:latin typeface="Corbel"/>
                <a:ea typeface="Corbel"/>
                <a:cs typeface="Corbel"/>
                <a:sym typeface="Corbel"/>
              </a:rPr>
              <a:t>preliminary determination </a:t>
            </a:r>
            <a:r>
              <a:rPr lang="en-GB" sz="2400" dirty="0">
                <a:solidFill>
                  <a:schemeClr val="dk1"/>
                </a:solidFill>
                <a:latin typeface="Corbel"/>
                <a:ea typeface="Corbel"/>
                <a:cs typeface="Corbel"/>
                <a:sym typeface="Corbel"/>
              </a:rPr>
              <a:t>that a student may pose a threat of violence or physical harm to self or others, </a:t>
            </a:r>
            <a:r>
              <a:rPr lang="en-GB" sz="2400" b="1" i="1" dirty="0">
                <a:solidFill>
                  <a:schemeClr val="dk1"/>
                </a:solidFill>
                <a:latin typeface="Corbel"/>
                <a:ea typeface="Corbel"/>
                <a:cs typeface="Corbel"/>
                <a:sym typeface="Corbel"/>
              </a:rPr>
              <a:t>notify </a:t>
            </a:r>
            <a:r>
              <a:rPr lang="en-GB" sz="2400" dirty="0">
                <a:solidFill>
                  <a:schemeClr val="dk1"/>
                </a:solidFill>
                <a:latin typeface="Corbel"/>
                <a:ea typeface="Corbel"/>
                <a:cs typeface="Corbel"/>
                <a:sym typeface="Corbel"/>
              </a:rPr>
              <a:t>the chief school administrator or a designee, the student's building principal and the school safety and security coordinator</a:t>
            </a:r>
            <a:endParaRPr dirty="0"/>
          </a:p>
          <a:p>
            <a:pPr marL="342900" marR="0" lvl="0" indent="-342900" algn="l" rtl="0">
              <a:spcBef>
                <a:spcPts val="600"/>
              </a:spcBef>
              <a:spcAft>
                <a:spcPts val="0"/>
              </a:spcAft>
              <a:buClr>
                <a:schemeClr val="dk1"/>
              </a:buClr>
              <a:buSzPts val="2400"/>
              <a:buFont typeface="Arial"/>
              <a:buChar char="•"/>
            </a:pPr>
            <a:r>
              <a:rPr lang="en-GB" sz="2400" dirty="0">
                <a:solidFill>
                  <a:schemeClr val="dk1"/>
                </a:solidFill>
                <a:latin typeface="Corbel"/>
                <a:ea typeface="Corbel"/>
                <a:cs typeface="Corbel"/>
                <a:sym typeface="Corbel"/>
              </a:rPr>
              <a:t>The building principal or designee will immediately attempt to notify the student’s caregiver*, </a:t>
            </a:r>
            <a:r>
              <a:rPr lang="en-GB" sz="2400" dirty="0">
                <a:solidFill>
                  <a:srgbClr val="C00000"/>
                </a:solidFill>
                <a:latin typeface="Corbel"/>
                <a:ea typeface="Corbel"/>
                <a:cs typeface="Corbel"/>
                <a:sym typeface="Corbel"/>
              </a:rPr>
              <a:t>unless abuse or neglect are suspected, in which case CPS would be notified, and </a:t>
            </a:r>
            <a:r>
              <a:rPr lang="en-GB" sz="2400" b="1" dirty="0">
                <a:solidFill>
                  <a:srgbClr val="C00000"/>
                </a:solidFill>
                <a:latin typeface="Corbel"/>
                <a:ea typeface="Corbel"/>
                <a:cs typeface="Corbel"/>
                <a:sym typeface="Corbel"/>
              </a:rPr>
              <a:t>not</a:t>
            </a:r>
            <a:r>
              <a:rPr lang="en-GB" sz="2400" dirty="0">
                <a:solidFill>
                  <a:srgbClr val="C00000"/>
                </a:solidFill>
                <a:latin typeface="Corbel"/>
                <a:ea typeface="Corbel"/>
                <a:cs typeface="Corbel"/>
                <a:sym typeface="Corbel"/>
              </a:rPr>
              <a:t> the student’s caregiver</a:t>
            </a:r>
            <a:endParaRPr dirty="0"/>
          </a:p>
          <a:p>
            <a:pPr marL="342900" marR="0" lvl="0" indent="-342900" algn="l" rtl="0">
              <a:spcBef>
                <a:spcPts val="600"/>
              </a:spcBef>
              <a:spcAft>
                <a:spcPts val="0"/>
              </a:spcAft>
              <a:buClr>
                <a:schemeClr val="dk1"/>
              </a:buClr>
              <a:buSzPts val="2400"/>
              <a:buFont typeface="Arial"/>
              <a:buChar char="•"/>
            </a:pPr>
            <a:r>
              <a:rPr lang="en-GB" sz="2400" dirty="0">
                <a:solidFill>
                  <a:schemeClr val="dk1"/>
                </a:solidFill>
                <a:latin typeface="Corbel"/>
                <a:ea typeface="Corbel"/>
                <a:cs typeface="Corbel"/>
                <a:sym typeface="Corbel"/>
              </a:rPr>
              <a:t>*This general reporting requirement does not stop school employees from acting immediately to address an imminent threat</a:t>
            </a:r>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37"/>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Code-mandated responsibilities of Threat Assessment Teams</a:t>
            </a:r>
            <a:endParaRPr b="1">
              <a:solidFill>
                <a:srgbClr val="002060"/>
              </a:solidFill>
              <a:latin typeface="Corbel"/>
              <a:ea typeface="Corbel"/>
              <a:cs typeface="Corbel"/>
              <a:sym typeface="Corbel"/>
            </a:endParaRPr>
          </a:p>
        </p:txBody>
      </p:sp>
      <p:pic>
        <p:nvPicPr>
          <p:cNvPr id="472" name="Google Shape;472;p37"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473" name="Google Shape;473;p37"/>
          <p:cNvSpPr txBox="1"/>
          <p:nvPr/>
        </p:nvSpPr>
        <p:spPr>
          <a:xfrm>
            <a:off x="838198" y="1688615"/>
            <a:ext cx="10782672" cy="48936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chemeClr val="dk1"/>
                </a:solidFill>
                <a:latin typeface="Corbel"/>
                <a:ea typeface="Corbel"/>
                <a:cs typeface="Corbel"/>
                <a:sym typeface="Corbel"/>
              </a:rPr>
              <a:t>Act 55 of 2022 amended Article XIIIE (Threat Assessment) to specify new training, education, and awareness requirements: </a:t>
            </a:r>
          </a:p>
          <a:p>
            <a:pPr marL="342900" marR="0" lvl="0" indent="-342900" algn="l" rtl="0">
              <a:spcBef>
                <a:spcPts val="0"/>
              </a:spcBef>
              <a:spcAft>
                <a:spcPts val="0"/>
              </a:spcAft>
              <a:buFont typeface="Arial" panose="020B0604020202020204" pitchFamily="34" charset="0"/>
              <a:buChar char="•"/>
            </a:pPr>
            <a:r>
              <a:rPr lang="en-GB" sz="2400" dirty="0">
                <a:solidFill>
                  <a:schemeClr val="dk1"/>
                </a:solidFill>
                <a:latin typeface="Corbel"/>
                <a:ea typeface="Corbel"/>
                <a:cs typeface="Corbel"/>
                <a:sym typeface="Corbel"/>
              </a:rPr>
              <a:t>All school entities </a:t>
            </a:r>
            <a:r>
              <a:rPr lang="en-GB" sz="2400" b="1" i="1" dirty="0">
                <a:solidFill>
                  <a:schemeClr val="dk1"/>
                </a:solidFill>
                <a:latin typeface="Corbel"/>
                <a:ea typeface="Corbel"/>
                <a:cs typeface="Corbel"/>
                <a:sym typeface="Corbel"/>
              </a:rPr>
              <a:t>must annually </a:t>
            </a:r>
            <a:r>
              <a:rPr lang="en-GB" sz="2400" dirty="0">
                <a:solidFill>
                  <a:schemeClr val="dk1"/>
                </a:solidFill>
                <a:latin typeface="Corbel"/>
                <a:ea typeface="Corbel"/>
                <a:cs typeface="Corbel"/>
                <a:sym typeface="Corbel"/>
              </a:rPr>
              <a:t>facilitate opportunities for members of threat assessment team to complete group or individualized training </a:t>
            </a:r>
          </a:p>
          <a:p>
            <a:pPr marL="342900" marR="0" lvl="0" indent="-342900" algn="l" rtl="0">
              <a:spcBef>
                <a:spcPts val="0"/>
              </a:spcBef>
              <a:spcAft>
                <a:spcPts val="0"/>
              </a:spcAft>
              <a:buFont typeface="Arial" panose="020B0604020202020204" pitchFamily="34" charset="0"/>
              <a:buChar char="•"/>
            </a:pPr>
            <a:r>
              <a:rPr lang="en-GB" sz="2400" dirty="0">
                <a:solidFill>
                  <a:schemeClr val="dk1"/>
                </a:solidFill>
                <a:latin typeface="Corbel"/>
                <a:ea typeface="Corbel"/>
                <a:cs typeface="Corbel"/>
                <a:sym typeface="Corbel"/>
              </a:rPr>
              <a:t>School entities, over and above the recommendation to provide advice, guidance, awareness raising materials and training to the whole school community on recognizing threatening or aberrant </a:t>
            </a:r>
            <a:r>
              <a:rPr lang="en-GB" sz="2400" dirty="0" err="1">
                <a:solidFill>
                  <a:schemeClr val="dk1"/>
                </a:solidFill>
                <a:latin typeface="Corbel"/>
                <a:ea typeface="Corbel"/>
                <a:cs typeface="Corbel"/>
                <a:sym typeface="Corbel"/>
              </a:rPr>
              <a:t>behavior</a:t>
            </a:r>
            <a:r>
              <a:rPr lang="en-GB" sz="2400" dirty="0">
                <a:solidFill>
                  <a:schemeClr val="dk1"/>
                </a:solidFill>
                <a:latin typeface="Corbel"/>
                <a:ea typeface="Corbel"/>
                <a:cs typeface="Corbel"/>
                <a:sym typeface="Corbel"/>
              </a:rPr>
              <a:t>, and how to report it,  </a:t>
            </a:r>
            <a:r>
              <a:rPr lang="en-GB" sz="2400" b="1" i="1" dirty="0">
                <a:solidFill>
                  <a:schemeClr val="dk1"/>
                </a:solidFill>
                <a:latin typeface="Corbel"/>
                <a:ea typeface="Corbel"/>
                <a:cs typeface="Corbel"/>
                <a:sym typeface="Corbel"/>
              </a:rPr>
              <a:t>must also annually </a:t>
            </a:r>
            <a:r>
              <a:rPr lang="en-GB" sz="2400" dirty="0">
                <a:solidFill>
                  <a:schemeClr val="dk1"/>
                </a:solidFill>
                <a:latin typeface="Corbel"/>
                <a:ea typeface="Corbel"/>
                <a:cs typeface="Corbel"/>
                <a:sym typeface="Corbel"/>
              </a:rPr>
              <a:t>ensure that students, school employees, and parents/guardians are </a:t>
            </a:r>
            <a:r>
              <a:rPr lang="en-GB" sz="2400" b="1" i="1" dirty="0">
                <a:solidFill>
                  <a:schemeClr val="dk1"/>
                </a:solidFill>
                <a:latin typeface="Corbel"/>
                <a:ea typeface="Corbel"/>
                <a:cs typeface="Corbel"/>
                <a:sym typeface="Corbel"/>
              </a:rPr>
              <a:t>informed of the existence and purpose of the school entity’s threat assessment team(s)</a:t>
            </a:r>
          </a:p>
          <a:p>
            <a:pPr marL="342900" marR="0" lvl="0" indent="-342900" algn="l" rtl="0">
              <a:spcBef>
                <a:spcPts val="0"/>
              </a:spcBef>
              <a:spcAft>
                <a:spcPts val="0"/>
              </a:spcAft>
              <a:buFont typeface="Arial" panose="020B0604020202020204" pitchFamily="34" charset="0"/>
              <a:buChar char="•"/>
            </a:pPr>
            <a:r>
              <a:rPr lang="en-GB" sz="2400" dirty="0">
                <a:solidFill>
                  <a:schemeClr val="dk1"/>
                </a:solidFill>
                <a:latin typeface="Corbel"/>
                <a:ea typeface="Corbel"/>
                <a:cs typeface="Corbel"/>
                <a:sym typeface="Corbel"/>
              </a:rPr>
              <a:t>School entities must provide training to school employees (online or in person) on a range of safety and security related subjects, which can include threat assessment</a:t>
            </a:r>
          </a:p>
        </p:txBody>
      </p:sp>
    </p:spTree>
    <p:extLst>
      <p:ext uri="{BB962C8B-B14F-4D97-AF65-F5344CB8AC3E}">
        <p14:creationId xmlns:p14="http://schemas.microsoft.com/office/powerpoint/2010/main" val="19273070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Composition of Threat Assessment Teams</a:t>
            </a:r>
            <a:endParaRPr b="1">
              <a:solidFill>
                <a:srgbClr val="002060"/>
              </a:solidFill>
              <a:latin typeface="Corbel"/>
              <a:ea typeface="Corbel"/>
              <a:cs typeface="Corbel"/>
              <a:sym typeface="Corbel"/>
            </a:endParaRPr>
          </a:p>
        </p:txBody>
      </p:sp>
      <p:pic>
        <p:nvPicPr>
          <p:cNvPr id="480" name="Google Shape;480;p38"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481" name="Google Shape;481;p38"/>
          <p:cNvSpPr txBox="1"/>
          <p:nvPr/>
        </p:nvSpPr>
        <p:spPr>
          <a:xfrm>
            <a:off x="838198" y="1754604"/>
            <a:ext cx="10782672" cy="3508653"/>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GB" sz="2400" dirty="0">
                <a:solidFill>
                  <a:schemeClr val="dk1"/>
                </a:solidFill>
                <a:latin typeface="Corbel"/>
                <a:ea typeface="Corbel"/>
                <a:cs typeface="Corbel"/>
                <a:sym typeface="Corbel"/>
              </a:rPr>
              <a:t>As a minimum, each Team is to include individuals with expertise in:</a:t>
            </a:r>
            <a:endParaRPr dirty="0"/>
          </a:p>
          <a:p>
            <a:pPr marL="800100" marR="0" lvl="1" indent="-342900" algn="l" rtl="0">
              <a:spcBef>
                <a:spcPts val="600"/>
              </a:spcBef>
              <a:spcAft>
                <a:spcPts val="0"/>
              </a:spcAft>
              <a:buClr>
                <a:schemeClr val="dk1"/>
              </a:buClr>
              <a:buSzPts val="2400"/>
              <a:buFont typeface="Arial"/>
              <a:buChar char="•"/>
            </a:pPr>
            <a:r>
              <a:rPr lang="en-GB" sz="2400" b="0" i="0" u="none" strike="noStrike" cap="none" dirty="0">
                <a:solidFill>
                  <a:schemeClr val="dk1"/>
                </a:solidFill>
                <a:latin typeface="Corbel"/>
                <a:ea typeface="Corbel"/>
                <a:cs typeface="Corbel"/>
                <a:sym typeface="Corbel"/>
              </a:rPr>
              <a:t>School health</a:t>
            </a:r>
            <a:endParaRPr dirty="0"/>
          </a:p>
          <a:p>
            <a:pPr marL="800100" marR="0" lvl="1" indent="-342900" algn="l" rtl="0">
              <a:spcBef>
                <a:spcPts val="600"/>
              </a:spcBef>
              <a:spcAft>
                <a:spcPts val="0"/>
              </a:spcAft>
              <a:buClr>
                <a:schemeClr val="dk1"/>
              </a:buClr>
              <a:buSzPts val="2400"/>
              <a:buFont typeface="Arial"/>
              <a:buChar char="•"/>
            </a:pPr>
            <a:r>
              <a:rPr lang="en-GB" sz="2400" b="0" i="0" u="none" strike="noStrike" cap="none" dirty="0" err="1">
                <a:solidFill>
                  <a:schemeClr val="dk1"/>
                </a:solidFill>
                <a:latin typeface="Corbel"/>
                <a:ea typeface="Corbel"/>
                <a:cs typeface="Corbel"/>
                <a:sym typeface="Corbel"/>
              </a:rPr>
              <a:t>Counseling</a:t>
            </a:r>
            <a:r>
              <a:rPr lang="en-GB" sz="2400" b="0" i="0" u="none" strike="noStrike" cap="none" dirty="0">
                <a:solidFill>
                  <a:schemeClr val="dk1"/>
                </a:solidFill>
                <a:latin typeface="Corbel"/>
                <a:ea typeface="Corbel"/>
                <a:cs typeface="Corbel"/>
                <a:sym typeface="Corbel"/>
              </a:rPr>
              <a:t>, school psychology or social work</a:t>
            </a:r>
            <a:endParaRPr dirty="0"/>
          </a:p>
          <a:p>
            <a:pPr marL="800100" marR="0" lvl="1" indent="-342900" algn="l" rtl="0">
              <a:spcBef>
                <a:spcPts val="600"/>
              </a:spcBef>
              <a:spcAft>
                <a:spcPts val="0"/>
              </a:spcAft>
              <a:buClr>
                <a:schemeClr val="dk1"/>
              </a:buClr>
              <a:buSzPts val="2400"/>
              <a:buFont typeface="Arial"/>
              <a:buChar char="•"/>
            </a:pPr>
            <a:r>
              <a:rPr lang="en-GB" sz="2400" b="0" i="0" u="none" strike="noStrike" cap="none" dirty="0">
                <a:solidFill>
                  <a:schemeClr val="dk1"/>
                </a:solidFill>
                <a:latin typeface="Corbel"/>
                <a:ea typeface="Corbel"/>
                <a:cs typeface="Corbel"/>
                <a:sym typeface="Corbel"/>
              </a:rPr>
              <a:t>Special education</a:t>
            </a:r>
            <a:endParaRPr dirty="0"/>
          </a:p>
          <a:p>
            <a:pPr marL="800100" marR="0" lvl="1" indent="-342900" algn="l" rtl="0">
              <a:spcBef>
                <a:spcPts val="600"/>
              </a:spcBef>
              <a:spcAft>
                <a:spcPts val="0"/>
              </a:spcAft>
              <a:buClr>
                <a:schemeClr val="dk1"/>
              </a:buClr>
              <a:buSzPts val="2400"/>
              <a:buFont typeface="Arial"/>
              <a:buChar char="•"/>
            </a:pPr>
            <a:r>
              <a:rPr lang="en-GB" sz="2400" b="0" i="0" u="none" strike="noStrike" cap="none" dirty="0">
                <a:solidFill>
                  <a:schemeClr val="dk1"/>
                </a:solidFill>
                <a:latin typeface="Corbel"/>
                <a:ea typeface="Corbel"/>
                <a:cs typeface="Corbel"/>
                <a:sym typeface="Corbel"/>
              </a:rPr>
              <a:t>School administration</a:t>
            </a:r>
            <a:endParaRPr dirty="0"/>
          </a:p>
          <a:p>
            <a:pPr marL="800100" marR="0" lvl="1" indent="-342900" algn="l" rtl="0">
              <a:spcBef>
                <a:spcPts val="600"/>
              </a:spcBef>
              <a:spcAft>
                <a:spcPts val="0"/>
              </a:spcAft>
              <a:buClr>
                <a:schemeClr val="dk1"/>
              </a:buClr>
              <a:buSzPts val="2400"/>
              <a:buFont typeface="Arial"/>
              <a:buChar char="•"/>
            </a:pPr>
            <a:r>
              <a:rPr lang="en-GB" sz="2400" b="0" i="0" u="none" strike="noStrike" cap="none" dirty="0">
                <a:solidFill>
                  <a:schemeClr val="dk1"/>
                </a:solidFill>
                <a:latin typeface="Corbel"/>
                <a:ea typeface="Corbel"/>
                <a:cs typeface="Corbel"/>
                <a:sym typeface="Corbel"/>
              </a:rPr>
              <a:t>+ School Safety Coordinator </a:t>
            </a:r>
            <a:endParaRPr dirty="0"/>
          </a:p>
          <a:p>
            <a:pPr marL="342900" marR="0" lvl="0" indent="-342900" algn="l" rtl="0">
              <a:spcBef>
                <a:spcPts val="600"/>
              </a:spcBef>
              <a:spcAft>
                <a:spcPts val="0"/>
              </a:spcAft>
              <a:buClr>
                <a:schemeClr val="dk1"/>
              </a:buClr>
              <a:buSzPts val="2400"/>
              <a:buFont typeface="Arial"/>
              <a:buChar char="•"/>
            </a:pPr>
            <a:r>
              <a:rPr lang="en-GB" sz="2400" dirty="0">
                <a:solidFill>
                  <a:schemeClr val="dk1"/>
                </a:solidFill>
                <a:latin typeface="Corbel"/>
                <a:ea typeface="Corbel"/>
                <a:cs typeface="Corbel"/>
                <a:sym typeface="Corbel"/>
              </a:rPr>
              <a:t>This composition of TAT members should not be understood as the final composition… A core team of 3-5 members, augmented by others…</a:t>
            </a:r>
            <a:endParaRPr dirty="0"/>
          </a:p>
        </p:txBody>
      </p:sp>
      <p:pic>
        <p:nvPicPr>
          <p:cNvPr id="482" name="Google Shape;482;p38" descr="Image result for png question"/>
          <p:cNvPicPr preferRelativeResize="0"/>
          <p:nvPr/>
        </p:nvPicPr>
        <p:blipFill rotWithShape="1">
          <a:blip r:embed="rId4">
            <a:alphaModFix/>
          </a:blip>
          <a:srcRect/>
          <a:stretch/>
        </p:blipFill>
        <p:spPr>
          <a:xfrm>
            <a:off x="5341121" y="3286684"/>
            <a:ext cx="466016" cy="443162"/>
          </a:xfrm>
          <a:prstGeom prst="rect">
            <a:avLst/>
          </a:prstGeom>
          <a:noFill/>
          <a:ln>
            <a:noFill/>
          </a:ln>
        </p:spPr>
      </p:pic>
      <p:sp>
        <p:nvSpPr>
          <p:cNvPr id="483" name="Google Shape;483;p38"/>
          <p:cNvSpPr/>
          <p:nvPr/>
        </p:nvSpPr>
        <p:spPr>
          <a:xfrm>
            <a:off x="5876555" y="3123544"/>
            <a:ext cx="5363281" cy="76944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GB" sz="2200" b="1" i="1" dirty="0">
                <a:solidFill>
                  <a:schemeClr val="dk1"/>
                </a:solidFill>
                <a:latin typeface="Calibri"/>
                <a:ea typeface="Calibri"/>
                <a:cs typeface="Calibri"/>
                <a:sym typeface="Calibri"/>
              </a:rPr>
              <a:t>Who in your school might </a:t>
            </a:r>
            <a:r>
              <a:rPr lang="en-GB" sz="2200" b="1" i="1" dirty="0" err="1">
                <a:solidFill>
                  <a:schemeClr val="dk1"/>
                </a:solidFill>
                <a:latin typeface="Calibri"/>
                <a:ea typeface="Calibri"/>
                <a:cs typeface="Calibri"/>
                <a:sym typeface="Calibri"/>
              </a:rPr>
              <a:t>fulfill</a:t>
            </a:r>
            <a:r>
              <a:rPr lang="en-GB" sz="2200" b="1" i="1" dirty="0">
                <a:solidFill>
                  <a:schemeClr val="dk1"/>
                </a:solidFill>
                <a:latin typeface="Calibri"/>
                <a:ea typeface="Calibri"/>
                <a:cs typeface="Calibri"/>
                <a:sym typeface="Calibri"/>
              </a:rPr>
              <a:t> these roles</a:t>
            </a:r>
            <a:r>
              <a:rPr lang="en-GB" sz="2200" b="1" i="1" u="none" strike="noStrike" cap="none" dirty="0">
                <a:solidFill>
                  <a:schemeClr val="dk1"/>
                </a:solidFill>
                <a:latin typeface="Calibri"/>
                <a:ea typeface="Calibri"/>
                <a:cs typeface="Calibri"/>
                <a:sym typeface="Calibri"/>
              </a:rPr>
              <a:t>?</a:t>
            </a:r>
            <a:endParaRPr dirty="0"/>
          </a:p>
          <a:p>
            <a:pPr marL="0" marR="0" lvl="0" indent="0" algn="l" rtl="0">
              <a:spcBef>
                <a:spcPts val="0"/>
              </a:spcBef>
              <a:spcAft>
                <a:spcPts val="0"/>
              </a:spcAft>
              <a:buNone/>
            </a:pPr>
            <a:r>
              <a:rPr lang="en-GB" sz="2200" b="1" i="1" u="none" strike="noStrike" cap="none" dirty="0">
                <a:solidFill>
                  <a:schemeClr val="dk1"/>
                </a:solidFill>
                <a:latin typeface="Calibri"/>
                <a:ea typeface="Calibri"/>
                <a:cs typeface="Calibri"/>
                <a:sym typeface="Calibri"/>
              </a:rPr>
              <a:t>Can members </a:t>
            </a:r>
            <a:r>
              <a:rPr lang="en-GB" sz="2200" b="1" i="1" u="none" strike="noStrike" cap="none" dirty="0" err="1">
                <a:solidFill>
                  <a:schemeClr val="dk1"/>
                </a:solidFill>
                <a:latin typeface="Calibri"/>
                <a:ea typeface="Calibri"/>
                <a:cs typeface="Calibri"/>
                <a:sym typeface="Calibri"/>
              </a:rPr>
              <a:t>fulfill</a:t>
            </a:r>
            <a:r>
              <a:rPr lang="en-GB" sz="2200" b="1" i="1" u="none" strike="noStrike" cap="none" dirty="0">
                <a:solidFill>
                  <a:schemeClr val="dk1"/>
                </a:solidFill>
                <a:latin typeface="Calibri"/>
                <a:ea typeface="Calibri"/>
                <a:cs typeface="Calibri"/>
                <a:sym typeface="Calibri"/>
              </a:rPr>
              <a:t> more than one role? </a:t>
            </a:r>
            <a:endParaRPr sz="2200" b="1" i="1" u="none" strike="noStrike" cap="none" dirty="0">
              <a:solidFill>
                <a:schemeClr val="dk1"/>
              </a:solidFill>
              <a:latin typeface="Calibri"/>
              <a:ea typeface="Calibri"/>
              <a:cs typeface="Calibri"/>
              <a:sym typeface="Calibri"/>
            </a:endParaRPr>
          </a:p>
        </p:txBody>
      </p:sp>
      <p:sp>
        <p:nvSpPr>
          <p:cNvPr id="484" name="Google Shape;484;p38"/>
          <p:cNvSpPr/>
          <p:nvPr/>
        </p:nvSpPr>
        <p:spPr>
          <a:xfrm>
            <a:off x="1420086" y="5324667"/>
            <a:ext cx="9933714" cy="76944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GB" sz="2200" b="1" i="1" dirty="0">
                <a:solidFill>
                  <a:schemeClr val="dk1"/>
                </a:solidFill>
                <a:latin typeface="Calibri"/>
                <a:ea typeface="Calibri"/>
                <a:cs typeface="Calibri"/>
                <a:sym typeface="Calibri"/>
              </a:rPr>
              <a:t>Who else could be beneficially included either as a sitting member of a TAT or as someone called in on an ad hoc basis where specialized expertise would be of value</a:t>
            </a:r>
            <a:r>
              <a:rPr lang="en-GB" sz="2200" b="1" i="1" u="none" strike="noStrike" cap="none" dirty="0">
                <a:solidFill>
                  <a:schemeClr val="dk1"/>
                </a:solidFill>
                <a:latin typeface="Calibri"/>
                <a:ea typeface="Calibri"/>
                <a:cs typeface="Calibri"/>
                <a:sym typeface="Calibri"/>
              </a:rPr>
              <a:t>? </a:t>
            </a:r>
            <a:endParaRPr sz="2200" b="1" i="1" u="none" strike="noStrike" cap="none" dirty="0">
              <a:solidFill>
                <a:schemeClr val="dk1"/>
              </a:solidFill>
              <a:latin typeface="Calibri"/>
              <a:ea typeface="Calibri"/>
              <a:cs typeface="Calibri"/>
              <a:sym typeface="Calibri"/>
            </a:endParaRPr>
          </a:p>
        </p:txBody>
      </p:sp>
      <p:pic>
        <p:nvPicPr>
          <p:cNvPr id="485" name="Google Shape;485;p38" descr="Image result for png question"/>
          <p:cNvPicPr preferRelativeResize="0"/>
          <p:nvPr/>
        </p:nvPicPr>
        <p:blipFill rotWithShape="1">
          <a:blip r:embed="rId4">
            <a:alphaModFix/>
          </a:blip>
          <a:srcRect/>
          <a:stretch/>
        </p:blipFill>
        <p:spPr>
          <a:xfrm>
            <a:off x="985421" y="5487807"/>
            <a:ext cx="499003" cy="44316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8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Why we are here…</a:t>
            </a:r>
            <a:endParaRPr/>
          </a:p>
        </p:txBody>
      </p:sp>
      <p:pic>
        <p:nvPicPr>
          <p:cNvPr id="129" name="Google Shape;129;p4"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130" name="Google Shape;130;p4"/>
          <p:cNvSpPr txBox="1"/>
          <p:nvPr/>
        </p:nvSpPr>
        <p:spPr>
          <a:xfrm>
            <a:off x="838198" y="1754604"/>
            <a:ext cx="10782301" cy="267765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Pennsylvania law requires Chief School Administrators to establish a Threat Assessment Team (TAT)</a:t>
            </a:r>
            <a:endParaRPr/>
          </a:p>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For the assessment of and intervention with students whose behavior may indicate a threat to the safety of the student, other students, school employees, school facilities, the community or others</a:t>
            </a:r>
            <a:endParaRPr/>
          </a:p>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You are at the front line of averting acts of targeted violence</a:t>
            </a:r>
            <a:endParaRPr/>
          </a:p>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Research tells us that targeted violence is, in almost all cases, preventable</a:t>
            </a:r>
            <a:endParaRPr/>
          </a:p>
        </p:txBody>
      </p:sp>
      <p:sp>
        <p:nvSpPr>
          <p:cNvPr id="131" name="Google Shape;131;p4"/>
          <p:cNvSpPr txBox="1"/>
          <p:nvPr/>
        </p:nvSpPr>
        <p:spPr>
          <a:xfrm>
            <a:off x="6711340" y="4469646"/>
            <a:ext cx="4555223"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chemeClr val="dk1"/>
                </a:solidFill>
                <a:latin typeface="Corbel"/>
                <a:ea typeface="Corbel"/>
                <a:cs typeface="Corbel"/>
                <a:sym typeface="Corbel"/>
              </a:rPr>
              <a:t>Extending your learning: </a:t>
            </a:r>
            <a:r>
              <a:rPr lang="en-GB" sz="2400">
                <a:solidFill>
                  <a:schemeClr val="dk1"/>
                </a:solidFill>
                <a:latin typeface="Corbel"/>
                <a:ea typeface="Corbel"/>
                <a:cs typeface="Corbel"/>
                <a:sym typeface="Corbel"/>
              </a:rPr>
              <a:t>Look out for the icon and the searchable internet references throughout the training</a:t>
            </a:r>
            <a:endParaRPr/>
          </a:p>
        </p:txBody>
      </p:sp>
      <p:sp>
        <p:nvSpPr>
          <p:cNvPr id="132" name="Google Shape;132;p4"/>
          <p:cNvSpPr txBox="1"/>
          <p:nvPr/>
        </p:nvSpPr>
        <p:spPr>
          <a:xfrm>
            <a:off x="838199" y="4531287"/>
            <a:ext cx="5436765"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chemeClr val="dk1"/>
                </a:solidFill>
                <a:latin typeface="Corbel"/>
                <a:ea typeface="Corbel"/>
                <a:cs typeface="Corbel"/>
                <a:sym typeface="Corbel"/>
              </a:rPr>
              <a:t>Keep a Record: </a:t>
            </a:r>
            <a:r>
              <a:rPr lang="en-GB" sz="2400">
                <a:solidFill>
                  <a:schemeClr val="dk1"/>
                </a:solidFill>
                <a:latin typeface="Corbel"/>
                <a:ea typeface="Corbel"/>
                <a:cs typeface="Corbel"/>
                <a:sym typeface="Corbel"/>
              </a:rPr>
              <a:t>Commit to a handful of practically achievable actions when you get back to work!</a:t>
            </a:r>
            <a:endParaRPr/>
          </a:p>
        </p:txBody>
      </p:sp>
      <p:pic>
        <p:nvPicPr>
          <p:cNvPr id="133" name="Google Shape;133;p4" descr="Brain in head"/>
          <p:cNvPicPr preferRelativeResize="0"/>
          <p:nvPr/>
        </p:nvPicPr>
        <p:blipFill rotWithShape="1">
          <a:blip r:embed="rId4">
            <a:alphaModFix/>
          </a:blip>
          <a:srcRect/>
          <a:stretch/>
        </p:blipFill>
        <p:spPr>
          <a:xfrm>
            <a:off x="11052700" y="4404558"/>
            <a:ext cx="727968" cy="68481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1" name="Google Shape;491;p39"/>
          <p:cNvPicPr preferRelativeResize="0"/>
          <p:nvPr/>
        </p:nvPicPr>
        <p:blipFill rotWithShape="1">
          <a:blip r:embed="rId3">
            <a:alphaModFix/>
          </a:blip>
          <a:srcRect/>
          <a:stretch/>
        </p:blipFill>
        <p:spPr>
          <a:xfrm>
            <a:off x="7260844" y="702304"/>
            <a:ext cx="5033712" cy="3355809"/>
          </a:xfrm>
          <a:prstGeom prst="rect">
            <a:avLst/>
          </a:prstGeom>
          <a:noFill/>
          <a:ln>
            <a:noFill/>
          </a:ln>
        </p:spPr>
      </p:pic>
      <p:pic>
        <p:nvPicPr>
          <p:cNvPr id="492" name="Google Shape;492;p39"/>
          <p:cNvPicPr preferRelativeResize="0"/>
          <p:nvPr/>
        </p:nvPicPr>
        <p:blipFill rotWithShape="1">
          <a:blip r:embed="rId4">
            <a:alphaModFix/>
          </a:blip>
          <a:srcRect/>
          <a:stretch/>
        </p:blipFill>
        <p:spPr>
          <a:xfrm>
            <a:off x="3904526" y="191793"/>
            <a:ext cx="4822543" cy="3240750"/>
          </a:xfrm>
          <a:prstGeom prst="rect">
            <a:avLst/>
          </a:prstGeom>
          <a:noFill/>
          <a:ln>
            <a:noFill/>
          </a:ln>
        </p:spPr>
      </p:pic>
      <p:pic>
        <p:nvPicPr>
          <p:cNvPr id="493" name="Google Shape;493;p39"/>
          <p:cNvPicPr preferRelativeResize="0"/>
          <p:nvPr/>
        </p:nvPicPr>
        <p:blipFill rotWithShape="1">
          <a:blip r:embed="rId5">
            <a:alphaModFix/>
          </a:blip>
          <a:srcRect/>
          <a:stretch/>
        </p:blipFill>
        <p:spPr>
          <a:xfrm>
            <a:off x="-289724" y="430422"/>
            <a:ext cx="5033712" cy="3108475"/>
          </a:xfrm>
          <a:prstGeom prst="rect">
            <a:avLst/>
          </a:prstGeom>
          <a:noFill/>
          <a:ln>
            <a:noFill/>
          </a:ln>
        </p:spPr>
      </p:pic>
      <p:sp>
        <p:nvSpPr>
          <p:cNvPr id="494" name="Google Shape;494;p39"/>
          <p:cNvSpPr/>
          <p:nvPr/>
        </p:nvSpPr>
        <p:spPr>
          <a:xfrm>
            <a:off x="1838" y="1"/>
            <a:ext cx="12188324" cy="6840689"/>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749">
              <a:solidFill>
                <a:schemeClr val="lt1"/>
              </a:solidFill>
              <a:latin typeface="Calibri"/>
              <a:ea typeface="Calibri"/>
              <a:cs typeface="Calibri"/>
              <a:sym typeface="Calibri"/>
            </a:endParaRPr>
          </a:p>
        </p:txBody>
      </p:sp>
      <p:pic>
        <p:nvPicPr>
          <p:cNvPr id="495" name="Google Shape;495;p39"/>
          <p:cNvPicPr preferRelativeResize="0"/>
          <p:nvPr/>
        </p:nvPicPr>
        <p:blipFill rotWithShape="1">
          <a:blip r:embed="rId6">
            <a:alphaModFix/>
          </a:blip>
          <a:srcRect/>
          <a:stretch/>
        </p:blipFill>
        <p:spPr>
          <a:xfrm>
            <a:off x="518675" y="1715865"/>
            <a:ext cx="7756548" cy="5124838"/>
          </a:xfrm>
          <a:prstGeom prst="rect">
            <a:avLst/>
          </a:prstGeom>
          <a:noFill/>
          <a:ln>
            <a:noFill/>
          </a:ln>
        </p:spPr>
      </p:pic>
      <p:pic>
        <p:nvPicPr>
          <p:cNvPr id="496" name="Google Shape;496;p39"/>
          <p:cNvPicPr preferRelativeResize="0"/>
          <p:nvPr/>
        </p:nvPicPr>
        <p:blipFill rotWithShape="1">
          <a:blip r:embed="rId7">
            <a:alphaModFix/>
          </a:blip>
          <a:srcRect/>
          <a:stretch/>
        </p:blipFill>
        <p:spPr>
          <a:xfrm>
            <a:off x="7066023" y="3647755"/>
            <a:ext cx="5192607" cy="3267018"/>
          </a:xfrm>
          <a:prstGeom prst="rect">
            <a:avLst/>
          </a:prstGeom>
          <a:noFill/>
          <a:ln>
            <a:noFill/>
          </a:ln>
        </p:spPr>
      </p:pic>
      <p:pic>
        <p:nvPicPr>
          <p:cNvPr id="497" name="Google Shape;497;p39"/>
          <p:cNvPicPr preferRelativeResize="0"/>
          <p:nvPr/>
        </p:nvPicPr>
        <p:blipFill rotWithShape="1">
          <a:blip r:embed="rId3">
            <a:alphaModFix/>
          </a:blip>
          <a:srcRect/>
          <a:stretch/>
        </p:blipFill>
        <p:spPr>
          <a:xfrm>
            <a:off x="7334853" y="-80697"/>
            <a:ext cx="5033712" cy="3355809"/>
          </a:xfrm>
          <a:prstGeom prst="rect">
            <a:avLst/>
          </a:prstGeom>
          <a:noFill/>
          <a:ln>
            <a:noFill/>
          </a:ln>
        </p:spPr>
      </p:pic>
      <p:pic>
        <p:nvPicPr>
          <p:cNvPr id="498" name="Google Shape;498;p39"/>
          <p:cNvPicPr preferRelativeResize="0"/>
          <p:nvPr/>
        </p:nvPicPr>
        <p:blipFill rotWithShape="1">
          <a:blip r:embed="rId5">
            <a:alphaModFix/>
          </a:blip>
          <a:srcRect/>
          <a:stretch/>
        </p:blipFill>
        <p:spPr>
          <a:xfrm>
            <a:off x="-259903" y="-133835"/>
            <a:ext cx="5033712" cy="3108475"/>
          </a:xfrm>
          <a:prstGeom prst="rect">
            <a:avLst/>
          </a:prstGeom>
          <a:noFill/>
          <a:ln>
            <a:noFill/>
          </a:ln>
        </p:spPr>
      </p:pic>
      <p:pic>
        <p:nvPicPr>
          <p:cNvPr id="499" name="Google Shape;499;p39"/>
          <p:cNvPicPr preferRelativeResize="0"/>
          <p:nvPr/>
        </p:nvPicPr>
        <p:blipFill rotWithShape="1">
          <a:blip r:embed="rId4">
            <a:alphaModFix/>
          </a:blip>
          <a:srcRect/>
          <a:stretch/>
        </p:blipFill>
        <p:spPr>
          <a:xfrm>
            <a:off x="3979722" y="-382332"/>
            <a:ext cx="4822543" cy="3240750"/>
          </a:xfrm>
          <a:prstGeom prst="rect">
            <a:avLst/>
          </a:prstGeom>
          <a:noFill/>
          <a:ln>
            <a:noFill/>
          </a:ln>
        </p:spPr>
      </p:pic>
      <p:pic>
        <p:nvPicPr>
          <p:cNvPr id="500" name="Google Shape;500;p39"/>
          <p:cNvPicPr preferRelativeResize="0"/>
          <p:nvPr/>
        </p:nvPicPr>
        <p:blipFill rotWithShape="1">
          <a:blip r:embed="rId8">
            <a:alphaModFix/>
          </a:blip>
          <a:srcRect/>
          <a:stretch/>
        </p:blipFill>
        <p:spPr>
          <a:xfrm>
            <a:off x="12499" y="-53598"/>
            <a:ext cx="12221334" cy="6965196"/>
          </a:xfrm>
          <a:prstGeom prst="rect">
            <a:avLst/>
          </a:prstGeom>
          <a:noFill/>
          <a:ln>
            <a:noFill/>
          </a:ln>
        </p:spPr>
      </p:pic>
      <p:sp>
        <p:nvSpPr>
          <p:cNvPr id="501" name="Google Shape;501;p39"/>
          <p:cNvSpPr/>
          <p:nvPr/>
        </p:nvSpPr>
        <p:spPr>
          <a:xfrm>
            <a:off x="26633" y="2952674"/>
            <a:ext cx="12207200" cy="942170"/>
          </a:xfrm>
          <a:prstGeom prst="rect">
            <a:avLst/>
          </a:prstGeom>
          <a:solidFill>
            <a:srgbClr val="222A35">
              <a:alpha val="4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749">
              <a:solidFill>
                <a:schemeClr val="lt1"/>
              </a:solidFill>
              <a:latin typeface="Calibri"/>
              <a:ea typeface="Calibri"/>
              <a:cs typeface="Calibri"/>
              <a:sym typeface="Calibri"/>
            </a:endParaRPr>
          </a:p>
        </p:txBody>
      </p:sp>
      <p:cxnSp>
        <p:nvCxnSpPr>
          <p:cNvPr id="502" name="Google Shape;502;p39"/>
          <p:cNvCxnSpPr/>
          <p:nvPr/>
        </p:nvCxnSpPr>
        <p:spPr>
          <a:xfrm>
            <a:off x="1838" y="3969319"/>
            <a:ext cx="12256790" cy="0"/>
          </a:xfrm>
          <a:prstGeom prst="straightConnector1">
            <a:avLst/>
          </a:prstGeom>
          <a:noFill/>
          <a:ln w="12700" cap="flat" cmpd="sng">
            <a:solidFill>
              <a:schemeClr val="lt1"/>
            </a:solidFill>
            <a:prstDash val="solid"/>
            <a:miter lim="800000"/>
            <a:headEnd type="none" w="sm" len="sm"/>
            <a:tailEnd type="none" w="sm" len="sm"/>
          </a:ln>
        </p:spPr>
      </p:cxnSp>
      <p:sp>
        <p:nvSpPr>
          <p:cNvPr id="503" name="Google Shape;503;p39"/>
          <p:cNvSpPr txBox="1"/>
          <p:nvPr/>
        </p:nvSpPr>
        <p:spPr>
          <a:xfrm>
            <a:off x="88597" y="3116562"/>
            <a:ext cx="12014010" cy="5410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916" b="1" dirty="0">
                <a:solidFill>
                  <a:schemeClr val="lt1"/>
                </a:solidFill>
                <a:latin typeface="Calibri"/>
                <a:ea typeface="Calibri"/>
                <a:cs typeface="Calibri"/>
                <a:sym typeface="Calibri"/>
              </a:rPr>
              <a:t>Section 4 | Conducting Threat Assessments – The Process in Overview</a:t>
            </a:r>
            <a:endParaRPr dirty="0"/>
          </a:p>
        </p:txBody>
      </p:sp>
      <p:pic>
        <p:nvPicPr>
          <p:cNvPr id="504" name="Google Shape;504;p39"/>
          <p:cNvPicPr preferRelativeResize="0"/>
          <p:nvPr/>
        </p:nvPicPr>
        <p:blipFill rotWithShape="1">
          <a:blip r:embed="rId9">
            <a:alphaModFix/>
          </a:blip>
          <a:srcRect/>
          <a:stretch/>
        </p:blipFill>
        <p:spPr>
          <a:xfrm>
            <a:off x="-8239" y="5749368"/>
            <a:ext cx="3655201" cy="1207907"/>
          </a:xfrm>
          <a:prstGeom prst="rect">
            <a:avLst/>
          </a:prstGeom>
          <a:noFill/>
          <a:ln>
            <a:noFill/>
          </a:ln>
        </p:spPr>
      </p:pic>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510" name="Google Shape;510;p40"/>
          <p:cNvPicPr preferRelativeResize="0"/>
          <p:nvPr/>
        </p:nvPicPr>
        <p:blipFill rotWithShape="1">
          <a:blip r:embed="rId3">
            <a:alphaModFix/>
          </a:blip>
          <a:srcRect/>
          <a:stretch/>
        </p:blipFill>
        <p:spPr>
          <a:xfrm>
            <a:off x="2456437" y="701808"/>
            <a:ext cx="9497660" cy="5865104"/>
          </a:xfrm>
          <a:prstGeom prst="rect">
            <a:avLst/>
          </a:prstGeom>
          <a:noFill/>
          <a:ln>
            <a:noFill/>
          </a:ln>
        </p:spPr>
      </p:pic>
      <p:pic>
        <p:nvPicPr>
          <p:cNvPr id="511" name="Google Shape;511;p40"/>
          <p:cNvPicPr preferRelativeResize="0"/>
          <p:nvPr/>
        </p:nvPicPr>
        <p:blipFill rotWithShape="1">
          <a:blip r:embed="rId4">
            <a:alphaModFix/>
          </a:blip>
          <a:srcRect l="14222" t="2331" r="5848" b="23820"/>
          <a:stretch/>
        </p:blipFill>
        <p:spPr>
          <a:xfrm>
            <a:off x="1570" y="2"/>
            <a:ext cx="12188326" cy="6858000"/>
          </a:xfrm>
          <a:prstGeom prst="rect">
            <a:avLst/>
          </a:prstGeom>
          <a:noFill/>
          <a:ln>
            <a:noFill/>
          </a:ln>
        </p:spPr>
      </p:pic>
      <p:sp>
        <p:nvSpPr>
          <p:cNvPr id="512" name="Google Shape;512;p40"/>
          <p:cNvSpPr/>
          <p:nvPr/>
        </p:nvSpPr>
        <p:spPr>
          <a:xfrm>
            <a:off x="-7600" y="389967"/>
            <a:ext cx="12207200" cy="942170"/>
          </a:xfrm>
          <a:prstGeom prst="rect">
            <a:avLst/>
          </a:prstGeom>
          <a:solidFill>
            <a:srgbClr val="222A35">
              <a:alpha val="46666"/>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3333">
                <a:solidFill>
                  <a:schemeClr val="lt1"/>
                </a:solidFill>
                <a:latin typeface="Calibri"/>
                <a:ea typeface="Calibri"/>
                <a:cs typeface="Calibri"/>
                <a:sym typeface="Calibri"/>
              </a:rPr>
              <a:t>Conducting Threat Assessments – The Process in Overview</a:t>
            </a:r>
            <a:endParaRPr/>
          </a:p>
        </p:txBody>
      </p:sp>
      <p:pic>
        <p:nvPicPr>
          <p:cNvPr id="513" name="Google Shape;513;p40"/>
          <p:cNvPicPr preferRelativeResize="0"/>
          <p:nvPr/>
        </p:nvPicPr>
        <p:blipFill rotWithShape="1">
          <a:blip r:embed="rId5">
            <a:alphaModFix/>
          </a:blip>
          <a:srcRect/>
          <a:stretch/>
        </p:blipFill>
        <p:spPr>
          <a:xfrm>
            <a:off x="-8239" y="5749368"/>
            <a:ext cx="3655201" cy="1207907"/>
          </a:xfrm>
          <a:prstGeom prst="rect">
            <a:avLst/>
          </a:prstGeom>
          <a:noFill/>
          <a:ln>
            <a:noFill/>
          </a:ln>
        </p:spPr>
      </p:pic>
      <p:pic>
        <p:nvPicPr>
          <p:cNvPr id="2" name="Picture 1">
            <a:hlinkClick r:id="rId6"/>
            <a:extLst>
              <a:ext uri="{FF2B5EF4-FFF2-40B4-BE49-F238E27FC236}">
                <a16:creationId xmlns:a16="http://schemas.microsoft.com/office/drawing/2014/main" id="{A39621AC-B94F-4C26-BC8E-90F7534C693F}"/>
              </a:ext>
            </a:extLst>
          </p:cNvPr>
          <p:cNvPicPr>
            <a:picLocks noChangeAspect="1"/>
          </p:cNvPicPr>
          <p:nvPr/>
        </p:nvPicPr>
        <p:blipFill rotWithShape="1">
          <a:blip r:embed="rId7"/>
          <a:srcRect r="50000" b="46736"/>
          <a:stretch/>
        </p:blipFill>
        <p:spPr>
          <a:xfrm rot="20655284">
            <a:off x="236946" y="1662900"/>
            <a:ext cx="3164829" cy="5257801"/>
          </a:xfrm>
          <a:prstGeom prst="rect">
            <a:avLst/>
          </a:prstGeom>
          <a:effectLst>
            <a:softEdge rad="63500"/>
          </a:effectLst>
        </p:spPr>
      </p:pic>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pic>
        <p:nvPicPr>
          <p:cNvPr id="519" name="Google Shape;519;p41"/>
          <p:cNvPicPr preferRelativeResize="0"/>
          <p:nvPr/>
        </p:nvPicPr>
        <p:blipFill rotWithShape="1">
          <a:blip r:embed="rId3">
            <a:alphaModFix/>
          </a:blip>
          <a:srcRect/>
          <a:stretch/>
        </p:blipFill>
        <p:spPr>
          <a:xfrm>
            <a:off x="7260844" y="702304"/>
            <a:ext cx="5033712" cy="3355809"/>
          </a:xfrm>
          <a:prstGeom prst="rect">
            <a:avLst/>
          </a:prstGeom>
          <a:noFill/>
          <a:ln>
            <a:noFill/>
          </a:ln>
        </p:spPr>
      </p:pic>
      <p:pic>
        <p:nvPicPr>
          <p:cNvPr id="520" name="Google Shape;520;p41"/>
          <p:cNvPicPr preferRelativeResize="0"/>
          <p:nvPr/>
        </p:nvPicPr>
        <p:blipFill rotWithShape="1">
          <a:blip r:embed="rId4">
            <a:alphaModFix/>
          </a:blip>
          <a:srcRect/>
          <a:stretch/>
        </p:blipFill>
        <p:spPr>
          <a:xfrm>
            <a:off x="3904526" y="191793"/>
            <a:ext cx="4822543" cy="3240750"/>
          </a:xfrm>
          <a:prstGeom prst="rect">
            <a:avLst/>
          </a:prstGeom>
          <a:noFill/>
          <a:ln>
            <a:noFill/>
          </a:ln>
        </p:spPr>
      </p:pic>
      <p:pic>
        <p:nvPicPr>
          <p:cNvPr id="521" name="Google Shape;521;p41"/>
          <p:cNvPicPr preferRelativeResize="0"/>
          <p:nvPr/>
        </p:nvPicPr>
        <p:blipFill rotWithShape="1">
          <a:blip r:embed="rId5">
            <a:alphaModFix/>
          </a:blip>
          <a:srcRect/>
          <a:stretch/>
        </p:blipFill>
        <p:spPr>
          <a:xfrm>
            <a:off x="-289724" y="430422"/>
            <a:ext cx="5033712" cy="3108475"/>
          </a:xfrm>
          <a:prstGeom prst="rect">
            <a:avLst/>
          </a:prstGeom>
          <a:noFill/>
          <a:ln>
            <a:noFill/>
          </a:ln>
        </p:spPr>
      </p:pic>
      <p:sp>
        <p:nvSpPr>
          <p:cNvPr id="522" name="Google Shape;522;p41"/>
          <p:cNvSpPr/>
          <p:nvPr/>
        </p:nvSpPr>
        <p:spPr>
          <a:xfrm>
            <a:off x="1838" y="1"/>
            <a:ext cx="12188324" cy="6840689"/>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749">
              <a:solidFill>
                <a:schemeClr val="lt1"/>
              </a:solidFill>
              <a:latin typeface="Calibri"/>
              <a:ea typeface="Calibri"/>
              <a:cs typeface="Calibri"/>
              <a:sym typeface="Calibri"/>
            </a:endParaRPr>
          </a:p>
        </p:txBody>
      </p:sp>
      <p:pic>
        <p:nvPicPr>
          <p:cNvPr id="523" name="Google Shape;523;p41"/>
          <p:cNvPicPr preferRelativeResize="0"/>
          <p:nvPr/>
        </p:nvPicPr>
        <p:blipFill rotWithShape="1">
          <a:blip r:embed="rId6">
            <a:alphaModFix/>
          </a:blip>
          <a:srcRect/>
          <a:stretch/>
        </p:blipFill>
        <p:spPr>
          <a:xfrm>
            <a:off x="518675" y="1715865"/>
            <a:ext cx="7756548" cy="5124838"/>
          </a:xfrm>
          <a:prstGeom prst="rect">
            <a:avLst/>
          </a:prstGeom>
          <a:noFill/>
          <a:ln>
            <a:noFill/>
          </a:ln>
        </p:spPr>
      </p:pic>
      <p:pic>
        <p:nvPicPr>
          <p:cNvPr id="524" name="Google Shape;524;p41"/>
          <p:cNvPicPr preferRelativeResize="0"/>
          <p:nvPr/>
        </p:nvPicPr>
        <p:blipFill rotWithShape="1">
          <a:blip r:embed="rId7">
            <a:alphaModFix/>
          </a:blip>
          <a:srcRect/>
          <a:stretch/>
        </p:blipFill>
        <p:spPr>
          <a:xfrm>
            <a:off x="7066023" y="3647755"/>
            <a:ext cx="5192607" cy="3267018"/>
          </a:xfrm>
          <a:prstGeom prst="rect">
            <a:avLst/>
          </a:prstGeom>
          <a:noFill/>
          <a:ln>
            <a:noFill/>
          </a:ln>
        </p:spPr>
      </p:pic>
      <p:pic>
        <p:nvPicPr>
          <p:cNvPr id="525" name="Google Shape;525;p41"/>
          <p:cNvPicPr preferRelativeResize="0"/>
          <p:nvPr/>
        </p:nvPicPr>
        <p:blipFill rotWithShape="1">
          <a:blip r:embed="rId3">
            <a:alphaModFix/>
          </a:blip>
          <a:srcRect/>
          <a:stretch/>
        </p:blipFill>
        <p:spPr>
          <a:xfrm>
            <a:off x="7334853" y="-80697"/>
            <a:ext cx="5033712" cy="3355809"/>
          </a:xfrm>
          <a:prstGeom prst="rect">
            <a:avLst/>
          </a:prstGeom>
          <a:noFill/>
          <a:ln>
            <a:noFill/>
          </a:ln>
        </p:spPr>
      </p:pic>
      <p:pic>
        <p:nvPicPr>
          <p:cNvPr id="526" name="Google Shape;526;p41"/>
          <p:cNvPicPr preferRelativeResize="0"/>
          <p:nvPr/>
        </p:nvPicPr>
        <p:blipFill rotWithShape="1">
          <a:blip r:embed="rId5">
            <a:alphaModFix/>
          </a:blip>
          <a:srcRect/>
          <a:stretch/>
        </p:blipFill>
        <p:spPr>
          <a:xfrm>
            <a:off x="-259903" y="-133835"/>
            <a:ext cx="5033712" cy="3108475"/>
          </a:xfrm>
          <a:prstGeom prst="rect">
            <a:avLst/>
          </a:prstGeom>
          <a:noFill/>
          <a:ln>
            <a:noFill/>
          </a:ln>
        </p:spPr>
      </p:pic>
      <p:pic>
        <p:nvPicPr>
          <p:cNvPr id="527" name="Google Shape;527;p41"/>
          <p:cNvPicPr preferRelativeResize="0"/>
          <p:nvPr/>
        </p:nvPicPr>
        <p:blipFill rotWithShape="1">
          <a:blip r:embed="rId4">
            <a:alphaModFix/>
          </a:blip>
          <a:srcRect/>
          <a:stretch/>
        </p:blipFill>
        <p:spPr>
          <a:xfrm>
            <a:off x="3979722" y="-382332"/>
            <a:ext cx="4822543" cy="3240750"/>
          </a:xfrm>
          <a:prstGeom prst="rect">
            <a:avLst/>
          </a:prstGeom>
          <a:noFill/>
          <a:ln>
            <a:noFill/>
          </a:ln>
        </p:spPr>
      </p:pic>
      <p:pic>
        <p:nvPicPr>
          <p:cNvPr id="528" name="Google Shape;528;p41"/>
          <p:cNvPicPr preferRelativeResize="0"/>
          <p:nvPr/>
        </p:nvPicPr>
        <p:blipFill rotWithShape="1">
          <a:blip r:embed="rId8">
            <a:alphaModFix/>
          </a:blip>
          <a:srcRect/>
          <a:stretch/>
        </p:blipFill>
        <p:spPr>
          <a:xfrm>
            <a:off x="-12295" y="-21165"/>
            <a:ext cx="12221334" cy="6965196"/>
          </a:xfrm>
          <a:prstGeom prst="rect">
            <a:avLst/>
          </a:prstGeom>
          <a:noFill/>
          <a:ln>
            <a:noFill/>
          </a:ln>
        </p:spPr>
      </p:pic>
      <p:sp>
        <p:nvSpPr>
          <p:cNvPr id="529" name="Google Shape;529;p41"/>
          <p:cNvSpPr/>
          <p:nvPr/>
        </p:nvSpPr>
        <p:spPr>
          <a:xfrm>
            <a:off x="26633" y="2952674"/>
            <a:ext cx="12207200" cy="942170"/>
          </a:xfrm>
          <a:prstGeom prst="rect">
            <a:avLst/>
          </a:prstGeom>
          <a:solidFill>
            <a:srgbClr val="222A35">
              <a:alpha val="4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749">
              <a:solidFill>
                <a:schemeClr val="lt1"/>
              </a:solidFill>
              <a:latin typeface="Calibri"/>
              <a:ea typeface="Calibri"/>
              <a:cs typeface="Calibri"/>
              <a:sym typeface="Calibri"/>
            </a:endParaRPr>
          </a:p>
        </p:txBody>
      </p:sp>
      <p:cxnSp>
        <p:nvCxnSpPr>
          <p:cNvPr id="530" name="Google Shape;530;p41"/>
          <p:cNvCxnSpPr/>
          <p:nvPr/>
        </p:nvCxnSpPr>
        <p:spPr>
          <a:xfrm>
            <a:off x="1838" y="3969319"/>
            <a:ext cx="12256790" cy="0"/>
          </a:xfrm>
          <a:prstGeom prst="straightConnector1">
            <a:avLst/>
          </a:prstGeom>
          <a:noFill/>
          <a:ln w="12700" cap="flat" cmpd="sng">
            <a:solidFill>
              <a:schemeClr val="lt1"/>
            </a:solidFill>
            <a:prstDash val="solid"/>
            <a:miter lim="800000"/>
            <a:headEnd type="none" w="sm" len="sm"/>
            <a:tailEnd type="none" w="sm" len="sm"/>
          </a:ln>
        </p:spPr>
      </p:cxnSp>
      <p:sp>
        <p:nvSpPr>
          <p:cNvPr id="531" name="Google Shape;531;p41"/>
          <p:cNvSpPr txBox="1"/>
          <p:nvPr/>
        </p:nvSpPr>
        <p:spPr>
          <a:xfrm>
            <a:off x="88597" y="3116562"/>
            <a:ext cx="12014010" cy="5410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916" b="1" dirty="0">
                <a:solidFill>
                  <a:schemeClr val="lt1"/>
                </a:solidFill>
                <a:latin typeface="Calibri"/>
                <a:ea typeface="Calibri"/>
                <a:cs typeface="Calibri"/>
                <a:sym typeface="Calibri"/>
              </a:rPr>
              <a:t>Section 5 | Identifying and Reporting Threats</a:t>
            </a:r>
            <a:endParaRPr dirty="0"/>
          </a:p>
        </p:txBody>
      </p:sp>
      <p:pic>
        <p:nvPicPr>
          <p:cNvPr id="532" name="Google Shape;532;p41"/>
          <p:cNvPicPr preferRelativeResize="0"/>
          <p:nvPr/>
        </p:nvPicPr>
        <p:blipFill rotWithShape="1">
          <a:blip r:embed="rId9">
            <a:alphaModFix/>
          </a:blip>
          <a:srcRect/>
          <a:stretch/>
        </p:blipFill>
        <p:spPr>
          <a:xfrm>
            <a:off x="-8239" y="5749368"/>
            <a:ext cx="3655201" cy="1207907"/>
          </a:xfrm>
          <a:prstGeom prst="rect">
            <a:avLst/>
          </a:prstGeom>
          <a:noFill/>
          <a:ln>
            <a:noFill/>
          </a:ln>
        </p:spPr>
      </p:pic>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42"/>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The importance of reporting</a:t>
            </a:r>
            <a:endParaRPr b="1">
              <a:solidFill>
                <a:srgbClr val="002060"/>
              </a:solidFill>
              <a:latin typeface="Corbel"/>
              <a:ea typeface="Corbel"/>
              <a:cs typeface="Corbel"/>
              <a:sym typeface="Corbel"/>
            </a:endParaRPr>
          </a:p>
        </p:txBody>
      </p:sp>
      <p:pic>
        <p:nvPicPr>
          <p:cNvPr id="539" name="Google Shape;539;p42"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540" name="Google Shape;540;p42"/>
          <p:cNvSpPr txBox="1"/>
          <p:nvPr/>
        </p:nvSpPr>
        <p:spPr>
          <a:xfrm>
            <a:off x="838198" y="1754604"/>
            <a:ext cx="10782672" cy="4539704"/>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Identifying individuals or situations of concern depends upon the willingness and ability of the school community to communicate with the TAT... </a:t>
            </a:r>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…and the </a:t>
            </a:r>
            <a:r>
              <a:rPr lang="en-GB" sz="2400" b="1" i="1">
                <a:solidFill>
                  <a:schemeClr val="dk1"/>
                </a:solidFill>
                <a:latin typeface="Corbel"/>
                <a:ea typeface="Corbel"/>
                <a:cs typeface="Corbel"/>
                <a:sym typeface="Corbel"/>
              </a:rPr>
              <a:t>ability to recognize warning signs</a:t>
            </a:r>
            <a:endParaRPr/>
          </a:p>
          <a:p>
            <a:pPr marL="342900" marR="0" lvl="0" indent="-190500" algn="l" rtl="0">
              <a:spcBef>
                <a:spcPts val="600"/>
              </a:spcBef>
              <a:spcAft>
                <a:spcPts val="0"/>
              </a:spcAft>
              <a:buClr>
                <a:schemeClr val="dk1"/>
              </a:buClr>
              <a:buSzPts val="2400"/>
              <a:buFont typeface="Arial"/>
              <a:buNone/>
            </a:pPr>
            <a:endParaRPr sz="2400">
              <a:solidFill>
                <a:schemeClr val="dk1"/>
              </a:solidFill>
              <a:latin typeface="Corbel"/>
              <a:ea typeface="Corbel"/>
              <a:cs typeface="Corbel"/>
              <a:sym typeface="Corbel"/>
            </a:endParaRPr>
          </a:p>
          <a:p>
            <a:pPr marL="0" marR="0" lvl="0" indent="0" algn="l" rtl="0">
              <a:spcBef>
                <a:spcPts val="600"/>
              </a:spcBef>
              <a:spcAft>
                <a:spcPts val="0"/>
              </a:spcAft>
              <a:buNone/>
            </a:pPr>
            <a:endParaRPr sz="2400">
              <a:solidFill>
                <a:schemeClr val="dk1"/>
              </a:solidFill>
              <a:latin typeface="Corbel"/>
              <a:ea typeface="Corbel"/>
              <a:cs typeface="Corbel"/>
              <a:sym typeface="Corbel"/>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Early intervention to manage threats is best achieved when the whole school community are encouraged to report </a:t>
            </a:r>
            <a:r>
              <a:rPr lang="en-GB" sz="2400" b="1" i="1">
                <a:solidFill>
                  <a:schemeClr val="dk1"/>
                </a:solidFill>
                <a:latin typeface="Corbel"/>
                <a:ea typeface="Corbel"/>
                <a:cs typeface="Corbel"/>
                <a:sym typeface="Corbel"/>
              </a:rPr>
              <a:t>any threats or other behavior that they find troubling or upsetting</a:t>
            </a:r>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However, TATs must be cognizant of the difference between </a:t>
            </a:r>
            <a:r>
              <a:rPr lang="en-GB" sz="2400" b="1" i="1">
                <a:solidFill>
                  <a:schemeClr val="dk1"/>
                </a:solidFill>
                <a:latin typeface="Corbel"/>
                <a:ea typeface="Corbel"/>
                <a:cs typeface="Corbel"/>
                <a:sym typeface="Corbel"/>
              </a:rPr>
              <a:t>reactive aggression </a:t>
            </a:r>
            <a:r>
              <a:rPr lang="en-GB" sz="2400">
                <a:solidFill>
                  <a:schemeClr val="dk1"/>
                </a:solidFill>
                <a:latin typeface="Corbel"/>
                <a:ea typeface="Corbel"/>
                <a:cs typeface="Corbel"/>
                <a:sym typeface="Corbel"/>
              </a:rPr>
              <a:t>(handled in most cases through established conduct and discipline mechanisms) and </a:t>
            </a:r>
            <a:r>
              <a:rPr lang="en-GB" sz="2400" b="1" i="1">
                <a:solidFill>
                  <a:schemeClr val="dk1"/>
                </a:solidFill>
                <a:latin typeface="Corbel"/>
                <a:ea typeface="Corbel"/>
                <a:cs typeface="Corbel"/>
                <a:sym typeface="Corbel"/>
              </a:rPr>
              <a:t>proactive aggression </a:t>
            </a:r>
            <a:r>
              <a:rPr lang="en-GB" sz="2400">
                <a:solidFill>
                  <a:schemeClr val="dk1"/>
                </a:solidFill>
                <a:latin typeface="Corbel"/>
                <a:ea typeface="Corbel"/>
                <a:cs typeface="Corbel"/>
                <a:sym typeface="Corbel"/>
              </a:rPr>
              <a:t>(what TA deals with)</a:t>
            </a:r>
            <a:endParaRPr/>
          </a:p>
        </p:txBody>
      </p:sp>
      <p:pic>
        <p:nvPicPr>
          <p:cNvPr id="541" name="Google Shape;541;p42" descr="Image result for png question"/>
          <p:cNvPicPr preferRelativeResize="0"/>
          <p:nvPr/>
        </p:nvPicPr>
        <p:blipFill rotWithShape="1">
          <a:blip r:embed="rId4">
            <a:alphaModFix/>
          </a:blip>
          <a:srcRect/>
          <a:stretch/>
        </p:blipFill>
        <p:spPr>
          <a:xfrm>
            <a:off x="793066" y="3216723"/>
            <a:ext cx="412980" cy="392727"/>
          </a:xfrm>
          <a:prstGeom prst="rect">
            <a:avLst/>
          </a:prstGeom>
          <a:noFill/>
          <a:ln>
            <a:noFill/>
          </a:ln>
        </p:spPr>
      </p:pic>
      <p:sp>
        <p:nvSpPr>
          <p:cNvPr id="542" name="Google Shape;542;p42"/>
          <p:cNvSpPr/>
          <p:nvPr/>
        </p:nvSpPr>
        <p:spPr>
          <a:xfrm>
            <a:off x="1206046" y="2997588"/>
            <a:ext cx="10369692" cy="830997"/>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GB" sz="2400" b="1" i="1">
                <a:solidFill>
                  <a:schemeClr val="dk1"/>
                </a:solidFill>
                <a:latin typeface="Corbel"/>
                <a:ea typeface="Corbel"/>
                <a:cs typeface="Corbel"/>
                <a:sym typeface="Corbel"/>
              </a:rPr>
              <a:t>How can we educate the school community on what to be alert for and how and when to report</a:t>
            </a:r>
            <a:r>
              <a:rPr lang="en-GB" sz="2400" b="1" i="1" u="none" strike="noStrike" cap="none">
                <a:solidFill>
                  <a:schemeClr val="dk1"/>
                </a:solidFill>
                <a:latin typeface="Corbel"/>
                <a:ea typeface="Corbel"/>
                <a:cs typeface="Corbel"/>
                <a:sym typeface="Corbel"/>
              </a:rPr>
              <a:t>? And do so without creating a climate of fear and mistrust?</a:t>
            </a:r>
            <a:endParaRPr sz="2400" b="1" i="1" u="none" strike="noStrike" cap="none">
              <a:solidFill>
                <a:schemeClr val="dk1"/>
              </a:solidFill>
              <a:latin typeface="Corbel"/>
              <a:ea typeface="Corbel"/>
              <a:cs typeface="Corbel"/>
              <a:sym typeface="Corbe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43"/>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Reactive and proactive aggression and violence</a:t>
            </a:r>
            <a:endParaRPr b="1">
              <a:solidFill>
                <a:srgbClr val="002060"/>
              </a:solidFill>
              <a:latin typeface="Corbel"/>
              <a:ea typeface="Corbel"/>
              <a:cs typeface="Corbel"/>
              <a:sym typeface="Corbel"/>
            </a:endParaRPr>
          </a:p>
        </p:txBody>
      </p:sp>
      <p:pic>
        <p:nvPicPr>
          <p:cNvPr id="549" name="Google Shape;549;p43"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550" name="Google Shape;550;p43"/>
          <p:cNvSpPr txBox="1"/>
          <p:nvPr/>
        </p:nvSpPr>
        <p:spPr>
          <a:xfrm>
            <a:off x="6023294" y="1822450"/>
            <a:ext cx="5721293" cy="427809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dirty="0">
                <a:solidFill>
                  <a:schemeClr val="dk1"/>
                </a:solidFill>
                <a:latin typeface="Corbel"/>
                <a:ea typeface="Corbel"/>
                <a:cs typeface="Corbel"/>
                <a:sym typeface="Corbel"/>
              </a:rPr>
              <a:t>Proactive</a:t>
            </a:r>
            <a:endParaRPr dirty="0"/>
          </a:p>
          <a:p>
            <a:pPr marL="171450" marR="0" lvl="0" indent="-171450" algn="l" rtl="0">
              <a:spcBef>
                <a:spcPts val="600"/>
              </a:spcBef>
              <a:spcAft>
                <a:spcPts val="0"/>
              </a:spcAft>
              <a:buClr>
                <a:schemeClr val="dk1"/>
              </a:buClr>
              <a:buSzPts val="2200"/>
              <a:buFont typeface="Arial"/>
              <a:buChar char="•"/>
            </a:pPr>
            <a:r>
              <a:rPr lang="en-GB" sz="2200" dirty="0">
                <a:solidFill>
                  <a:srgbClr val="9CC2E5"/>
                </a:solidFill>
                <a:latin typeface="Corbel"/>
                <a:ea typeface="Corbel"/>
                <a:cs typeface="Corbel"/>
                <a:sym typeface="Corbel"/>
              </a:rPr>
              <a:t>Conscious response    </a:t>
            </a:r>
            <a:endParaRPr dirty="0"/>
          </a:p>
          <a:p>
            <a:pPr marL="171450" marR="0" lvl="0" indent="-171450" algn="l" rtl="0">
              <a:spcBef>
                <a:spcPts val="600"/>
              </a:spcBef>
              <a:spcAft>
                <a:spcPts val="0"/>
              </a:spcAft>
              <a:buClr>
                <a:schemeClr val="dk1"/>
              </a:buClr>
              <a:buSzPts val="2200"/>
              <a:buFont typeface="Arial"/>
              <a:buChar char="•"/>
            </a:pPr>
            <a:r>
              <a:rPr lang="en-GB" sz="2200" dirty="0">
                <a:solidFill>
                  <a:srgbClr val="2F5496"/>
                </a:solidFill>
                <a:latin typeface="Corbel"/>
                <a:ea typeface="Corbel"/>
                <a:cs typeface="Corbel"/>
                <a:sym typeface="Corbel"/>
              </a:rPr>
              <a:t>Fueled by </a:t>
            </a:r>
            <a:r>
              <a:rPr lang="en-GB" sz="2200" b="1" i="1" dirty="0">
                <a:solidFill>
                  <a:srgbClr val="2F5496"/>
                </a:solidFill>
                <a:latin typeface="Corbel"/>
                <a:ea typeface="Corbel"/>
                <a:cs typeface="Corbel"/>
                <a:sym typeface="Corbel"/>
              </a:rPr>
              <a:t>intent  </a:t>
            </a:r>
            <a:endParaRPr dirty="0"/>
          </a:p>
          <a:p>
            <a:pPr marL="171450" marR="0" lvl="0" indent="-171450" algn="l" rtl="0">
              <a:spcBef>
                <a:spcPts val="600"/>
              </a:spcBef>
              <a:spcAft>
                <a:spcPts val="0"/>
              </a:spcAft>
              <a:buClr>
                <a:schemeClr val="dk1"/>
              </a:buClr>
              <a:buSzPts val="2200"/>
              <a:buFont typeface="Arial"/>
              <a:buChar char="•"/>
            </a:pPr>
            <a:r>
              <a:rPr lang="en-GB" sz="2200" dirty="0">
                <a:solidFill>
                  <a:srgbClr val="002060"/>
                </a:solidFill>
                <a:latin typeface="Corbel"/>
                <a:ea typeface="Corbel"/>
                <a:cs typeface="Corbel"/>
                <a:sym typeface="Corbel"/>
              </a:rPr>
              <a:t>Little or no emotion   </a:t>
            </a:r>
            <a:endParaRPr dirty="0"/>
          </a:p>
          <a:p>
            <a:pPr marL="171450" marR="0" lvl="0" indent="-171450" algn="l" rtl="0">
              <a:spcBef>
                <a:spcPts val="600"/>
              </a:spcBef>
              <a:spcAft>
                <a:spcPts val="0"/>
              </a:spcAft>
              <a:buClr>
                <a:schemeClr val="dk1"/>
              </a:buClr>
              <a:buSzPts val="2200"/>
              <a:buFont typeface="Arial"/>
              <a:buChar char="•"/>
            </a:pPr>
            <a:r>
              <a:rPr lang="en-GB" sz="2200" dirty="0">
                <a:solidFill>
                  <a:srgbClr val="7030A0"/>
                </a:solidFill>
                <a:latin typeface="Corbel"/>
                <a:ea typeface="Corbel"/>
                <a:cs typeface="Corbel"/>
                <a:sym typeface="Corbel"/>
              </a:rPr>
              <a:t>Predatory</a:t>
            </a:r>
            <a:endParaRPr dirty="0"/>
          </a:p>
          <a:p>
            <a:pPr marL="171450" marR="0" lvl="0" indent="-171450" algn="l" rtl="0">
              <a:spcBef>
                <a:spcPts val="600"/>
              </a:spcBef>
              <a:spcAft>
                <a:spcPts val="0"/>
              </a:spcAft>
              <a:buClr>
                <a:schemeClr val="dk1"/>
              </a:buClr>
              <a:buSzPts val="2200"/>
              <a:buFont typeface="Arial"/>
              <a:buChar char="•"/>
            </a:pPr>
            <a:r>
              <a:rPr lang="en-GB" sz="2200" b="1" dirty="0">
                <a:solidFill>
                  <a:srgbClr val="C00000"/>
                </a:solidFill>
                <a:latin typeface="Corbel"/>
                <a:ea typeface="Corbel"/>
                <a:cs typeface="Corbel"/>
                <a:sym typeface="Corbel"/>
              </a:rPr>
              <a:t>Goal: </a:t>
            </a:r>
            <a:r>
              <a:rPr lang="en-GB" sz="2200" dirty="0">
                <a:solidFill>
                  <a:srgbClr val="C00000"/>
                </a:solidFill>
                <a:latin typeface="Corbel"/>
                <a:ea typeface="Corbel"/>
                <a:cs typeface="Corbel"/>
                <a:sym typeface="Corbel"/>
              </a:rPr>
              <a:t>Multiple… notoriety, revenge, status, money, power, assumption of control over destiny, promotion of religious or political beliefs…</a:t>
            </a:r>
            <a:endParaRPr dirty="0"/>
          </a:p>
          <a:p>
            <a:pPr marL="171450" marR="0" lvl="0" indent="-171450" algn="l" rtl="0">
              <a:spcBef>
                <a:spcPts val="600"/>
              </a:spcBef>
              <a:spcAft>
                <a:spcPts val="0"/>
              </a:spcAft>
              <a:buClr>
                <a:schemeClr val="dk1"/>
              </a:buClr>
              <a:buSzPts val="2200"/>
              <a:buFont typeface="Arial"/>
              <a:buChar char="•"/>
            </a:pPr>
            <a:r>
              <a:rPr lang="en-GB" sz="2200" dirty="0">
                <a:solidFill>
                  <a:schemeClr val="dk1"/>
                </a:solidFill>
                <a:latin typeface="Corbel"/>
                <a:ea typeface="Corbel"/>
                <a:cs typeface="Corbel"/>
                <a:sym typeface="Corbel"/>
              </a:rPr>
              <a:t>…anything that the subject rationalizes will be ‘won’ by their actions</a:t>
            </a:r>
            <a:endParaRPr dirty="0"/>
          </a:p>
        </p:txBody>
      </p:sp>
      <p:sp>
        <p:nvSpPr>
          <p:cNvPr id="551" name="Google Shape;551;p43"/>
          <p:cNvSpPr txBox="1"/>
          <p:nvPr/>
        </p:nvSpPr>
        <p:spPr>
          <a:xfrm>
            <a:off x="838199" y="1825625"/>
            <a:ext cx="4992150" cy="284693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dirty="0">
                <a:solidFill>
                  <a:schemeClr val="dk1"/>
                </a:solidFill>
                <a:latin typeface="Corbel"/>
                <a:ea typeface="Corbel"/>
                <a:cs typeface="Corbel"/>
                <a:sym typeface="Corbel"/>
              </a:rPr>
              <a:t>Reactive</a:t>
            </a:r>
            <a:endParaRPr sz="2200" b="1" dirty="0">
              <a:solidFill>
                <a:srgbClr val="8DA9DB"/>
              </a:solidFill>
              <a:latin typeface="Corbel"/>
              <a:ea typeface="Corbel"/>
              <a:cs typeface="Corbel"/>
              <a:sym typeface="Corbel"/>
            </a:endParaRPr>
          </a:p>
          <a:p>
            <a:pPr marL="171450" marR="0" lvl="0" indent="-171450" algn="l" rtl="0">
              <a:spcBef>
                <a:spcPts val="600"/>
              </a:spcBef>
              <a:spcAft>
                <a:spcPts val="0"/>
              </a:spcAft>
              <a:buClr>
                <a:schemeClr val="dk1"/>
              </a:buClr>
              <a:buSzPts val="2200"/>
              <a:buFont typeface="Arial"/>
              <a:buChar char="•"/>
            </a:pPr>
            <a:r>
              <a:rPr lang="en-GB" sz="2200" dirty="0">
                <a:solidFill>
                  <a:srgbClr val="9CC2E5"/>
                </a:solidFill>
                <a:latin typeface="Corbel"/>
                <a:ea typeface="Corbel"/>
                <a:cs typeface="Corbel"/>
                <a:sym typeface="Corbel"/>
              </a:rPr>
              <a:t>Fight or flight response to a perceived threat</a:t>
            </a:r>
            <a:endParaRPr dirty="0"/>
          </a:p>
          <a:p>
            <a:pPr marL="171450" marR="0" lvl="0" indent="-171450" algn="l" rtl="0">
              <a:spcBef>
                <a:spcPts val="600"/>
              </a:spcBef>
              <a:spcAft>
                <a:spcPts val="0"/>
              </a:spcAft>
              <a:buClr>
                <a:schemeClr val="dk1"/>
              </a:buClr>
              <a:buSzPts val="2200"/>
              <a:buFont typeface="Arial"/>
              <a:buChar char="•"/>
            </a:pPr>
            <a:r>
              <a:rPr lang="en-GB" sz="2200" dirty="0">
                <a:solidFill>
                  <a:srgbClr val="2F5496"/>
                </a:solidFill>
                <a:latin typeface="Corbel"/>
                <a:ea typeface="Corbel"/>
                <a:cs typeface="Corbel"/>
                <a:sym typeface="Corbel"/>
              </a:rPr>
              <a:t>Fueled by adrenaline   </a:t>
            </a:r>
            <a:endParaRPr dirty="0"/>
          </a:p>
          <a:p>
            <a:pPr marL="171450" marR="0" lvl="0" indent="-171450" algn="l" rtl="0">
              <a:spcBef>
                <a:spcPts val="600"/>
              </a:spcBef>
              <a:spcAft>
                <a:spcPts val="0"/>
              </a:spcAft>
              <a:buClr>
                <a:schemeClr val="dk1"/>
              </a:buClr>
              <a:buSzPts val="2200"/>
              <a:buFont typeface="Arial"/>
              <a:buChar char="•"/>
            </a:pPr>
            <a:r>
              <a:rPr lang="en-GB" sz="2200" dirty="0">
                <a:solidFill>
                  <a:srgbClr val="002060"/>
                </a:solidFill>
                <a:latin typeface="Corbel"/>
                <a:ea typeface="Corbel"/>
                <a:cs typeface="Corbel"/>
                <a:sym typeface="Corbel"/>
              </a:rPr>
              <a:t>Aggressors lose control  </a:t>
            </a:r>
            <a:endParaRPr dirty="0"/>
          </a:p>
          <a:p>
            <a:pPr marL="171450" marR="0" lvl="0" indent="-171450" algn="l" rtl="0">
              <a:spcBef>
                <a:spcPts val="600"/>
              </a:spcBef>
              <a:spcAft>
                <a:spcPts val="0"/>
              </a:spcAft>
              <a:buClr>
                <a:schemeClr val="dk1"/>
              </a:buClr>
              <a:buSzPts val="2200"/>
              <a:buFont typeface="Arial"/>
              <a:buChar char="•"/>
            </a:pPr>
            <a:r>
              <a:rPr lang="en-GB" sz="2200" dirty="0">
                <a:solidFill>
                  <a:srgbClr val="7030A0"/>
                </a:solidFill>
                <a:latin typeface="Corbel"/>
                <a:ea typeface="Corbel"/>
                <a:cs typeface="Corbel"/>
                <a:sym typeface="Corbel"/>
              </a:rPr>
              <a:t>Emotional / tantrum  </a:t>
            </a:r>
            <a:endParaRPr dirty="0"/>
          </a:p>
          <a:p>
            <a:pPr marL="171450" marR="0" lvl="0" indent="-171450" algn="l" rtl="0">
              <a:spcBef>
                <a:spcPts val="600"/>
              </a:spcBef>
              <a:spcAft>
                <a:spcPts val="0"/>
              </a:spcAft>
              <a:buClr>
                <a:schemeClr val="dk1"/>
              </a:buClr>
              <a:buSzPts val="2200"/>
              <a:buFont typeface="Arial"/>
              <a:buChar char="•"/>
            </a:pPr>
            <a:r>
              <a:rPr lang="en-GB" sz="2200" b="1" dirty="0">
                <a:solidFill>
                  <a:srgbClr val="C00000"/>
                </a:solidFill>
                <a:latin typeface="Corbel"/>
                <a:ea typeface="Corbel"/>
                <a:cs typeface="Corbel"/>
                <a:sym typeface="Corbel"/>
              </a:rPr>
              <a:t>Goal: </a:t>
            </a:r>
            <a:r>
              <a:rPr lang="en-GB" sz="2200" dirty="0">
                <a:solidFill>
                  <a:srgbClr val="C00000"/>
                </a:solidFill>
                <a:latin typeface="Corbel"/>
                <a:ea typeface="Corbel"/>
                <a:cs typeface="Corbel"/>
                <a:sym typeface="Corbel"/>
              </a:rPr>
              <a:t>Threat Reduction – self-defense</a:t>
            </a:r>
            <a:endParaRPr dirty="0"/>
          </a:p>
        </p:txBody>
      </p:sp>
      <p:sp>
        <p:nvSpPr>
          <p:cNvPr id="552" name="Google Shape;552;p43"/>
          <p:cNvSpPr txBox="1"/>
          <p:nvPr/>
        </p:nvSpPr>
        <p:spPr>
          <a:xfrm>
            <a:off x="838199" y="5041044"/>
            <a:ext cx="3834469"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i="1" dirty="0">
                <a:solidFill>
                  <a:schemeClr val="dk1"/>
                </a:solidFill>
                <a:latin typeface="Corbel"/>
                <a:ea typeface="Corbel"/>
                <a:cs typeface="Corbel"/>
                <a:sym typeface="Corbel"/>
              </a:rPr>
              <a:t>Remember… </a:t>
            </a:r>
            <a:r>
              <a:rPr lang="en-GB" sz="2400" dirty="0">
                <a:solidFill>
                  <a:schemeClr val="dk1"/>
                </a:solidFill>
                <a:latin typeface="Corbel"/>
                <a:ea typeface="Corbel"/>
                <a:cs typeface="Corbel"/>
                <a:sym typeface="Corbel"/>
              </a:rPr>
              <a:t>Attackers don’t snap. They decide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51">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1">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50">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1">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50">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51">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50">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51">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50">
                                            <p:txEl>
                                              <p:pRg st="5" end="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50">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5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57">
          <a:extLst>
            <a:ext uri="{FF2B5EF4-FFF2-40B4-BE49-F238E27FC236}">
              <a16:creationId xmlns:a16="http://schemas.microsoft.com/office/drawing/2014/main" id="{26C8881E-E4DE-EAE8-6929-87CC1242F1D7}"/>
            </a:ext>
          </a:extLst>
        </p:cNvPr>
        <p:cNvGrpSpPr/>
        <p:nvPr/>
      </p:nvGrpSpPr>
      <p:grpSpPr>
        <a:xfrm>
          <a:off x="0" y="0"/>
          <a:ext cx="0" cy="0"/>
          <a:chOff x="0" y="0"/>
          <a:chExt cx="0" cy="0"/>
        </a:xfrm>
      </p:grpSpPr>
      <p:sp>
        <p:nvSpPr>
          <p:cNvPr id="558" name="Google Shape;558;p45">
            <a:extLst>
              <a:ext uri="{FF2B5EF4-FFF2-40B4-BE49-F238E27FC236}">
                <a16:creationId xmlns:a16="http://schemas.microsoft.com/office/drawing/2014/main" id="{295169B4-CE52-6975-E367-1CAA91C44B16}"/>
              </a:ext>
            </a:extLst>
          </p:cNvPr>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Behaviors notifiable to Law Enforcement</a:t>
            </a:r>
            <a:endParaRPr b="1">
              <a:solidFill>
                <a:srgbClr val="002060"/>
              </a:solidFill>
              <a:latin typeface="Corbel"/>
              <a:ea typeface="Corbel"/>
              <a:cs typeface="Corbel"/>
              <a:sym typeface="Corbel"/>
            </a:endParaRPr>
          </a:p>
        </p:txBody>
      </p:sp>
      <p:pic>
        <p:nvPicPr>
          <p:cNvPr id="559" name="Google Shape;559;p45" descr="Image result for pa commission on crime and delinquency logo">
            <a:extLst>
              <a:ext uri="{FF2B5EF4-FFF2-40B4-BE49-F238E27FC236}">
                <a16:creationId xmlns:a16="http://schemas.microsoft.com/office/drawing/2014/main" id="{BB59B734-7307-44AC-4D04-F422287053E0}"/>
              </a:ext>
            </a:extLst>
          </p:cNvPr>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560" name="Google Shape;560;p45">
            <a:extLst>
              <a:ext uri="{FF2B5EF4-FFF2-40B4-BE49-F238E27FC236}">
                <a16:creationId xmlns:a16="http://schemas.microsoft.com/office/drawing/2014/main" id="{FCA9E91A-5E6D-1776-C1C4-C0BA86CC9C61}"/>
              </a:ext>
            </a:extLst>
          </p:cNvPr>
          <p:cNvSpPr txBox="1"/>
          <p:nvPr/>
        </p:nvSpPr>
        <p:spPr>
          <a:xfrm>
            <a:off x="838198" y="1754604"/>
            <a:ext cx="10782672" cy="738623"/>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chemeClr val="dk1"/>
              </a:buClr>
              <a:buSzPts val="2100"/>
            </a:pPr>
            <a:r>
              <a:rPr lang="en-GB" sz="2100" dirty="0">
                <a:solidFill>
                  <a:schemeClr val="dk1"/>
                </a:solidFill>
                <a:latin typeface="Corbel"/>
                <a:ea typeface="Corbel"/>
                <a:cs typeface="Corbel"/>
                <a:sym typeface="Corbel"/>
              </a:rPr>
              <a:t>PA School Code and wider state law requires a number of incident types to immediately be reported to law enforcement, including:</a:t>
            </a:r>
          </a:p>
        </p:txBody>
      </p:sp>
      <p:sp>
        <p:nvSpPr>
          <p:cNvPr id="2" name="Google Shape;560;p45">
            <a:extLst>
              <a:ext uri="{FF2B5EF4-FFF2-40B4-BE49-F238E27FC236}">
                <a16:creationId xmlns:a16="http://schemas.microsoft.com/office/drawing/2014/main" id="{58D90968-D096-521B-849C-001FFC559923}"/>
              </a:ext>
            </a:extLst>
          </p:cNvPr>
          <p:cNvSpPr txBox="1"/>
          <p:nvPr/>
        </p:nvSpPr>
        <p:spPr>
          <a:xfrm>
            <a:off x="838198" y="2537463"/>
            <a:ext cx="4638370" cy="267761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100"/>
              <a:buFont typeface="Arial" panose="020B0604020202020204" pitchFamily="34" charset="0"/>
              <a:buChar char="•"/>
            </a:pPr>
            <a:r>
              <a:rPr lang="en-GB" sz="2100" dirty="0">
                <a:solidFill>
                  <a:schemeClr val="dk1"/>
                </a:solidFill>
                <a:latin typeface="Corbel"/>
                <a:ea typeface="Corbel"/>
                <a:cs typeface="Corbel"/>
                <a:sym typeface="Corbel"/>
              </a:rPr>
              <a:t>Homicide</a:t>
            </a:r>
          </a:p>
          <a:p>
            <a:pPr marL="342900" marR="0" lvl="0" indent="-342900" algn="l" rtl="0">
              <a:spcBef>
                <a:spcPts val="0"/>
              </a:spcBef>
              <a:spcAft>
                <a:spcPts val="0"/>
              </a:spcAft>
              <a:buClr>
                <a:schemeClr val="dk1"/>
              </a:buClr>
              <a:buSzPts val="2100"/>
              <a:buFont typeface="Arial" panose="020B0604020202020204" pitchFamily="34" charset="0"/>
              <a:buChar char="•"/>
            </a:pPr>
            <a:r>
              <a:rPr lang="en-GB" sz="2100" dirty="0">
                <a:solidFill>
                  <a:schemeClr val="dk1"/>
                </a:solidFill>
                <a:latin typeface="Corbel"/>
                <a:ea typeface="Corbel"/>
                <a:cs typeface="Corbel"/>
                <a:sym typeface="Corbel"/>
              </a:rPr>
              <a:t>Aggravated assault</a:t>
            </a:r>
          </a:p>
          <a:p>
            <a:pPr marL="342900" marR="0" lvl="0" indent="-342900" algn="l" rtl="0">
              <a:spcBef>
                <a:spcPts val="0"/>
              </a:spcBef>
              <a:spcAft>
                <a:spcPts val="0"/>
              </a:spcAft>
              <a:buClr>
                <a:schemeClr val="dk1"/>
              </a:buClr>
              <a:buSzPts val="2100"/>
              <a:buFont typeface="Arial" panose="020B0604020202020204" pitchFamily="34" charset="0"/>
              <a:buChar char="•"/>
            </a:pPr>
            <a:r>
              <a:rPr lang="en-GB" sz="2100" dirty="0">
                <a:solidFill>
                  <a:schemeClr val="dk1"/>
                </a:solidFill>
                <a:latin typeface="Corbel"/>
                <a:ea typeface="Corbel"/>
                <a:cs typeface="Corbel"/>
                <a:sym typeface="Corbel"/>
              </a:rPr>
              <a:t>Stalking</a:t>
            </a:r>
          </a:p>
          <a:p>
            <a:pPr marL="342900" marR="0" lvl="0" indent="-342900" algn="l" rtl="0">
              <a:spcBef>
                <a:spcPts val="0"/>
              </a:spcBef>
              <a:spcAft>
                <a:spcPts val="0"/>
              </a:spcAft>
              <a:buClr>
                <a:schemeClr val="dk1"/>
              </a:buClr>
              <a:buSzPts val="2100"/>
              <a:buFont typeface="Arial" panose="020B0604020202020204" pitchFamily="34" charset="0"/>
              <a:buChar char="•"/>
            </a:pPr>
            <a:r>
              <a:rPr lang="en-GB" sz="2100" dirty="0">
                <a:solidFill>
                  <a:schemeClr val="dk1"/>
                </a:solidFill>
                <a:latin typeface="Corbel"/>
                <a:ea typeface="Corbel"/>
                <a:cs typeface="Corbel"/>
                <a:sym typeface="Corbel"/>
              </a:rPr>
              <a:t>Kidnapping</a:t>
            </a:r>
          </a:p>
          <a:p>
            <a:pPr marL="342900" marR="0" lvl="0" indent="-342900" algn="l" rtl="0">
              <a:spcBef>
                <a:spcPts val="0"/>
              </a:spcBef>
              <a:spcAft>
                <a:spcPts val="0"/>
              </a:spcAft>
              <a:buClr>
                <a:schemeClr val="dk1"/>
              </a:buClr>
              <a:buSzPts val="2100"/>
              <a:buFont typeface="Arial" panose="020B0604020202020204" pitchFamily="34" charset="0"/>
              <a:buChar char="•"/>
            </a:pPr>
            <a:r>
              <a:rPr lang="en-GB" sz="2100" dirty="0">
                <a:solidFill>
                  <a:schemeClr val="dk1"/>
                </a:solidFill>
                <a:latin typeface="Corbel"/>
                <a:ea typeface="Corbel"/>
                <a:cs typeface="Corbel"/>
                <a:sym typeface="Corbel"/>
              </a:rPr>
              <a:t>Unlawful restraint</a:t>
            </a:r>
          </a:p>
          <a:p>
            <a:pPr marL="342900" marR="0" lvl="0" indent="-342900" algn="l" rtl="0">
              <a:spcBef>
                <a:spcPts val="0"/>
              </a:spcBef>
              <a:spcAft>
                <a:spcPts val="0"/>
              </a:spcAft>
              <a:buClr>
                <a:schemeClr val="dk1"/>
              </a:buClr>
              <a:buSzPts val="2100"/>
              <a:buFont typeface="Arial" panose="020B0604020202020204" pitchFamily="34" charset="0"/>
              <a:buChar char="•"/>
            </a:pPr>
            <a:r>
              <a:rPr lang="en-GB" sz="2100" dirty="0">
                <a:solidFill>
                  <a:schemeClr val="dk1"/>
                </a:solidFill>
                <a:latin typeface="Corbel"/>
                <a:ea typeface="Corbel"/>
                <a:cs typeface="Corbel"/>
                <a:sym typeface="Corbel"/>
              </a:rPr>
              <a:t>Rape</a:t>
            </a:r>
          </a:p>
          <a:p>
            <a:pPr marL="342900" marR="0" lvl="0" indent="-342900" algn="l" rtl="0">
              <a:spcBef>
                <a:spcPts val="0"/>
              </a:spcBef>
              <a:spcAft>
                <a:spcPts val="0"/>
              </a:spcAft>
              <a:buClr>
                <a:schemeClr val="dk1"/>
              </a:buClr>
              <a:buSzPts val="2100"/>
              <a:buFont typeface="Arial" panose="020B0604020202020204" pitchFamily="34" charset="0"/>
              <a:buChar char="•"/>
            </a:pPr>
            <a:r>
              <a:rPr lang="en-GB" sz="2100" dirty="0">
                <a:solidFill>
                  <a:schemeClr val="dk1"/>
                </a:solidFill>
                <a:latin typeface="Corbel"/>
                <a:ea typeface="Corbel"/>
                <a:cs typeface="Corbel"/>
                <a:sym typeface="Corbel"/>
              </a:rPr>
              <a:t>Sexual assault</a:t>
            </a:r>
          </a:p>
          <a:p>
            <a:pPr marL="342900" marR="0" lvl="0" indent="-342900" algn="l" rtl="0">
              <a:spcBef>
                <a:spcPts val="0"/>
              </a:spcBef>
              <a:spcAft>
                <a:spcPts val="0"/>
              </a:spcAft>
              <a:buClr>
                <a:schemeClr val="dk1"/>
              </a:buClr>
              <a:buSzPts val="2100"/>
              <a:buFont typeface="Arial" panose="020B0604020202020204" pitchFamily="34" charset="0"/>
              <a:buChar char="•"/>
            </a:pPr>
            <a:r>
              <a:rPr lang="en-GB" sz="2100" dirty="0">
                <a:solidFill>
                  <a:schemeClr val="dk1"/>
                </a:solidFill>
                <a:latin typeface="Corbel"/>
                <a:ea typeface="Corbel"/>
                <a:cs typeface="Corbel"/>
                <a:sym typeface="Corbel"/>
              </a:rPr>
              <a:t>Arson</a:t>
            </a:r>
          </a:p>
        </p:txBody>
      </p:sp>
      <p:sp>
        <p:nvSpPr>
          <p:cNvPr id="3" name="Google Shape;560;p45">
            <a:extLst>
              <a:ext uri="{FF2B5EF4-FFF2-40B4-BE49-F238E27FC236}">
                <a16:creationId xmlns:a16="http://schemas.microsoft.com/office/drawing/2014/main" id="{736C2719-5CF8-B308-DAD4-87CFD38C5B1E}"/>
              </a:ext>
            </a:extLst>
          </p:cNvPr>
          <p:cNvSpPr txBox="1"/>
          <p:nvPr/>
        </p:nvSpPr>
        <p:spPr>
          <a:xfrm>
            <a:off x="4894003" y="2537463"/>
            <a:ext cx="6029635" cy="235445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100"/>
              <a:buFont typeface="Arial" panose="020B0604020202020204" pitchFamily="34" charset="0"/>
              <a:buChar char="•"/>
            </a:pPr>
            <a:r>
              <a:rPr lang="en-GB" sz="2100" dirty="0">
                <a:solidFill>
                  <a:schemeClr val="dk1"/>
                </a:solidFill>
                <a:latin typeface="Corbel"/>
                <a:ea typeface="Corbel"/>
                <a:cs typeface="Corbel"/>
                <a:sym typeface="Corbel"/>
              </a:rPr>
              <a:t>Institutional vandalism</a:t>
            </a:r>
          </a:p>
          <a:p>
            <a:pPr marL="342900" marR="0" lvl="0" indent="-342900" algn="l" rtl="0">
              <a:spcBef>
                <a:spcPts val="0"/>
              </a:spcBef>
              <a:spcAft>
                <a:spcPts val="0"/>
              </a:spcAft>
              <a:buClr>
                <a:schemeClr val="dk1"/>
              </a:buClr>
              <a:buSzPts val="2100"/>
              <a:buFont typeface="Arial" panose="020B0604020202020204" pitchFamily="34" charset="0"/>
              <a:buChar char="•"/>
            </a:pPr>
            <a:r>
              <a:rPr lang="en-GB" sz="2100" dirty="0">
                <a:solidFill>
                  <a:schemeClr val="dk1"/>
                </a:solidFill>
                <a:latin typeface="Corbel"/>
                <a:ea typeface="Corbel"/>
                <a:cs typeface="Corbel"/>
                <a:sym typeface="Corbel"/>
              </a:rPr>
              <a:t>Burglary</a:t>
            </a:r>
          </a:p>
          <a:p>
            <a:pPr marL="342900" marR="0" lvl="0" indent="-342900" algn="l" rtl="0">
              <a:spcBef>
                <a:spcPts val="0"/>
              </a:spcBef>
              <a:spcAft>
                <a:spcPts val="0"/>
              </a:spcAft>
              <a:buClr>
                <a:schemeClr val="dk1"/>
              </a:buClr>
              <a:buSzPts val="2100"/>
              <a:buFont typeface="Arial" panose="020B0604020202020204" pitchFamily="34" charset="0"/>
              <a:buChar char="•"/>
            </a:pPr>
            <a:r>
              <a:rPr lang="en-GB" sz="2100" dirty="0">
                <a:solidFill>
                  <a:schemeClr val="dk1"/>
                </a:solidFill>
                <a:latin typeface="Corbel"/>
                <a:ea typeface="Corbel"/>
                <a:cs typeface="Corbel"/>
                <a:sym typeface="Corbel"/>
              </a:rPr>
              <a:t>Criminal trespass</a:t>
            </a:r>
          </a:p>
          <a:p>
            <a:pPr marL="342900" marR="0" lvl="0" indent="-342900" algn="l" rtl="0">
              <a:spcBef>
                <a:spcPts val="0"/>
              </a:spcBef>
              <a:spcAft>
                <a:spcPts val="0"/>
              </a:spcAft>
              <a:buClr>
                <a:schemeClr val="dk1"/>
              </a:buClr>
              <a:buSzPts val="2100"/>
              <a:buFont typeface="Arial" panose="020B0604020202020204" pitchFamily="34" charset="0"/>
              <a:buChar char="•"/>
            </a:pPr>
            <a:r>
              <a:rPr lang="en-GB" sz="2100" dirty="0">
                <a:solidFill>
                  <a:schemeClr val="dk1"/>
                </a:solidFill>
                <a:latin typeface="Corbel"/>
                <a:ea typeface="Corbel"/>
                <a:cs typeface="Corbel"/>
                <a:sym typeface="Corbel"/>
              </a:rPr>
              <a:t>Riot</a:t>
            </a:r>
          </a:p>
          <a:p>
            <a:pPr marL="342900" marR="0" lvl="0" indent="-342900" algn="l" rtl="0">
              <a:spcBef>
                <a:spcPts val="0"/>
              </a:spcBef>
              <a:spcAft>
                <a:spcPts val="0"/>
              </a:spcAft>
              <a:buClr>
                <a:schemeClr val="dk1"/>
              </a:buClr>
              <a:buSzPts val="2100"/>
              <a:buFont typeface="Arial" panose="020B0604020202020204" pitchFamily="34" charset="0"/>
              <a:buChar char="•"/>
            </a:pPr>
            <a:r>
              <a:rPr lang="en-GB" sz="2100" dirty="0">
                <a:solidFill>
                  <a:schemeClr val="dk1"/>
                </a:solidFill>
                <a:latin typeface="Corbel"/>
                <a:ea typeface="Corbel"/>
                <a:cs typeface="Corbel"/>
                <a:sym typeface="Corbel"/>
              </a:rPr>
              <a:t>Possession of a firearm by a minor</a:t>
            </a:r>
          </a:p>
          <a:p>
            <a:pPr marL="342900" marR="0" lvl="0" indent="-342900" algn="l" rtl="0">
              <a:spcBef>
                <a:spcPts val="0"/>
              </a:spcBef>
              <a:spcAft>
                <a:spcPts val="0"/>
              </a:spcAft>
              <a:buClr>
                <a:schemeClr val="dk1"/>
              </a:buClr>
              <a:buSzPts val="2100"/>
              <a:buFont typeface="Arial" panose="020B0604020202020204" pitchFamily="34" charset="0"/>
              <a:buChar char="•"/>
            </a:pPr>
            <a:r>
              <a:rPr lang="en-GB" sz="2100" dirty="0">
                <a:solidFill>
                  <a:schemeClr val="dk1"/>
                </a:solidFill>
                <a:latin typeface="Corbel"/>
                <a:ea typeface="Corbel"/>
                <a:cs typeface="Corbel"/>
                <a:sym typeface="Corbel"/>
              </a:rPr>
              <a:t>Possession, use or sale of a controled substance or drug paraphernalia</a:t>
            </a:r>
          </a:p>
        </p:txBody>
      </p:sp>
    </p:spTree>
    <p:extLst>
      <p:ext uri="{BB962C8B-B14F-4D97-AF65-F5344CB8AC3E}">
        <p14:creationId xmlns:p14="http://schemas.microsoft.com/office/powerpoint/2010/main" val="109540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45"/>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Behaviors notifiable to Law Enforcement</a:t>
            </a:r>
            <a:endParaRPr b="1">
              <a:solidFill>
                <a:srgbClr val="002060"/>
              </a:solidFill>
              <a:latin typeface="Corbel"/>
              <a:ea typeface="Corbel"/>
              <a:cs typeface="Corbel"/>
              <a:sym typeface="Corbel"/>
            </a:endParaRPr>
          </a:p>
        </p:txBody>
      </p:sp>
      <p:pic>
        <p:nvPicPr>
          <p:cNvPr id="559" name="Google Shape;559;p45"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560" name="Google Shape;560;p45"/>
          <p:cNvSpPr txBox="1"/>
          <p:nvPr/>
        </p:nvSpPr>
        <p:spPr>
          <a:xfrm>
            <a:off x="838198" y="1754604"/>
            <a:ext cx="10782672" cy="4755148"/>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100"/>
              <a:buFont typeface="Arial"/>
              <a:buChar char="•"/>
            </a:pPr>
            <a:r>
              <a:rPr lang="en-GB" sz="2100">
                <a:solidFill>
                  <a:schemeClr val="dk1"/>
                </a:solidFill>
                <a:latin typeface="Corbel"/>
                <a:ea typeface="Corbel"/>
                <a:cs typeface="Corbel"/>
                <a:sym typeface="Corbel"/>
              </a:rPr>
              <a:t>Regardless of law enforcement action, Teams should conduct their own assessment to ensure the school is ready to respond to any risks / offer supportive interventions</a:t>
            </a:r>
            <a:endParaRPr/>
          </a:p>
          <a:p>
            <a:pPr marL="342900" marR="0" lvl="0" indent="-342900" algn="l" rtl="0">
              <a:spcBef>
                <a:spcPts val="600"/>
              </a:spcBef>
              <a:spcAft>
                <a:spcPts val="0"/>
              </a:spcAft>
              <a:buClr>
                <a:schemeClr val="dk1"/>
              </a:buClr>
              <a:buSzPts val="2100"/>
              <a:buFont typeface="Arial"/>
              <a:buChar char="•"/>
            </a:pPr>
            <a:r>
              <a:rPr lang="en-GB" sz="2100">
                <a:solidFill>
                  <a:schemeClr val="dk1"/>
                </a:solidFill>
                <a:latin typeface="Corbel"/>
                <a:ea typeface="Corbel"/>
                <a:cs typeface="Corbel"/>
                <a:sym typeface="Corbel"/>
              </a:rPr>
              <a:t>TATs must be familiar with these as they may discover criminal allegations or concerning behaviors as to criminal behavior in the process of their work </a:t>
            </a:r>
            <a:endParaRPr/>
          </a:p>
          <a:p>
            <a:pPr marL="342900" marR="0" lvl="0" indent="-342900" algn="l" rtl="0">
              <a:spcBef>
                <a:spcPts val="600"/>
              </a:spcBef>
              <a:spcAft>
                <a:spcPts val="0"/>
              </a:spcAft>
              <a:buClr>
                <a:schemeClr val="dk1"/>
              </a:buClr>
              <a:buSzPts val="2100"/>
              <a:buFont typeface="Arial"/>
              <a:buChar char="•"/>
            </a:pPr>
            <a:r>
              <a:rPr lang="en-GB" sz="2100">
                <a:solidFill>
                  <a:schemeClr val="dk1"/>
                </a:solidFill>
                <a:latin typeface="Corbel"/>
                <a:ea typeface="Corbel"/>
                <a:cs typeface="Corbel"/>
                <a:sym typeface="Corbel"/>
              </a:rPr>
              <a:t>Note, however, this reporting is a </a:t>
            </a:r>
            <a:r>
              <a:rPr lang="en-GB" sz="2100" b="1" i="1">
                <a:solidFill>
                  <a:schemeClr val="dk1"/>
                </a:solidFill>
                <a:latin typeface="Corbel"/>
                <a:ea typeface="Corbel"/>
                <a:cs typeface="Corbel"/>
                <a:sym typeface="Corbel"/>
              </a:rPr>
              <a:t>school administration duty</a:t>
            </a:r>
            <a:r>
              <a:rPr lang="en-GB" sz="2100">
                <a:solidFill>
                  <a:schemeClr val="dk1"/>
                </a:solidFill>
                <a:latin typeface="Corbel"/>
                <a:ea typeface="Corbel"/>
                <a:cs typeface="Corbel"/>
                <a:sym typeface="Corbel"/>
              </a:rPr>
              <a:t>, not a TAT duty</a:t>
            </a:r>
            <a:endParaRPr/>
          </a:p>
          <a:p>
            <a:pPr marL="342900" marR="0" lvl="0" indent="-342900" algn="l" rtl="0">
              <a:spcBef>
                <a:spcPts val="600"/>
              </a:spcBef>
              <a:spcAft>
                <a:spcPts val="0"/>
              </a:spcAft>
              <a:buClr>
                <a:schemeClr val="dk1"/>
              </a:buClr>
              <a:buSzPts val="2100"/>
              <a:buFont typeface="Arial"/>
              <a:buChar char="•"/>
            </a:pPr>
            <a:r>
              <a:rPr lang="en-GB" sz="2100">
                <a:solidFill>
                  <a:schemeClr val="dk1"/>
                </a:solidFill>
                <a:latin typeface="Corbel"/>
                <a:ea typeface="Corbel"/>
                <a:cs typeface="Corbel"/>
                <a:sym typeface="Corbel"/>
              </a:rPr>
              <a:t>In addition, school entities must immediately notify, as soon as practicable, the caregiver(s) of a victim or suspect directly involved in these incidents</a:t>
            </a:r>
            <a:endParaRPr/>
          </a:p>
          <a:p>
            <a:pPr marL="342900" marR="0" lvl="0" indent="-342900" algn="l" rtl="0">
              <a:spcBef>
                <a:spcPts val="600"/>
              </a:spcBef>
              <a:spcAft>
                <a:spcPts val="0"/>
              </a:spcAft>
              <a:buClr>
                <a:schemeClr val="dk1"/>
              </a:buClr>
              <a:buSzPts val="2100"/>
              <a:buFont typeface="Arial"/>
              <a:buChar char="•"/>
            </a:pPr>
            <a:r>
              <a:rPr lang="en-GB" sz="2100">
                <a:solidFill>
                  <a:schemeClr val="dk1"/>
                </a:solidFill>
                <a:latin typeface="Corbel"/>
                <a:ea typeface="Corbel"/>
                <a:cs typeface="Corbel"/>
                <a:sym typeface="Corbel"/>
              </a:rPr>
              <a:t>Caregivers must be informed as to whether the local police department has been, or may be, notified of the incident</a:t>
            </a:r>
            <a:endParaRPr/>
          </a:p>
          <a:p>
            <a:pPr marL="342900" marR="0" lvl="0" indent="-342900" algn="l" rtl="0">
              <a:spcBef>
                <a:spcPts val="600"/>
              </a:spcBef>
              <a:spcAft>
                <a:spcPts val="0"/>
              </a:spcAft>
              <a:buClr>
                <a:schemeClr val="dk1"/>
              </a:buClr>
              <a:buSzPts val="2100"/>
              <a:buFont typeface="Arial"/>
              <a:buChar char="•"/>
            </a:pPr>
            <a:r>
              <a:rPr lang="en-GB" sz="2100">
                <a:solidFill>
                  <a:schemeClr val="dk1"/>
                </a:solidFill>
                <a:latin typeface="Corbel"/>
                <a:ea typeface="Corbel"/>
                <a:cs typeface="Corbel"/>
                <a:sym typeface="Corbel"/>
              </a:rPr>
              <a:t>Again, while not a duty of the Team, in practical terms, where this relates to a TA case, it may well be the TAT who make the notification</a:t>
            </a:r>
            <a:endParaRPr/>
          </a:p>
          <a:p>
            <a:pPr marL="342900" marR="0" lvl="0" indent="-342900" algn="l" rtl="0">
              <a:spcBef>
                <a:spcPts val="600"/>
              </a:spcBef>
              <a:spcAft>
                <a:spcPts val="0"/>
              </a:spcAft>
              <a:buClr>
                <a:schemeClr val="dk1"/>
              </a:buClr>
              <a:buSzPts val="2100"/>
              <a:buFont typeface="Arial"/>
              <a:buChar char="•"/>
            </a:pPr>
            <a:r>
              <a:rPr lang="en-GB" sz="2100">
                <a:solidFill>
                  <a:schemeClr val="dk1"/>
                </a:solidFill>
                <a:latin typeface="Corbel"/>
                <a:ea typeface="Corbel"/>
                <a:cs typeface="Corbel"/>
                <a:sym typeface="Corbel"/>
              </a:rPr>
              <a:t>TATs must be clear on the procedures related law enforcement notification associated with students with a disability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6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46"/>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Reportable behaviors and ‘Leakage’</a:t>
            </a:r>
            <a:endParaRPr b="1">
              <a:solidFill>
                <a:srgbClr val="002060"/>
              </a:solidFill>
              <a:latin typeface="Corbel"/>
              <a:ea typeface="Corbel"/>
              <a:cs typeface="Corbel"/>
              <a:sym typeface="Corbel"/>
            </a:endParaRPr>
          </a:p>
        </p:txBody>
      </p:sp>
      <p:pic>
        <p:nvPicPr>
          <p:cNvPr id="567" name="Google Shape;567;p46"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568" name="Google Shape;568;p46"/>
          <p:cNvSpPr txBox="1"/>
          <p:nvPr/>
        </p:nvSpPr>
        <p:spPr>
          <a:xfrm>
            <a:off x="838198" y="1754604"/>
            <a:ext cx="10418687" cy="4278094"/>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200"/>
              <a:buFont typeface="Arial"/>
              <a:buChar char="•"/>
            </a:pPr>
            <a:r>
              <a:rPr lang="en-GB" sz="2200" b="1" dirty="0">
                <a:solidFill>
                  <a:schemeClr val="dk1"/>
                </a:solidFill>
                <a:latin typeface="Corbel"/>
                <a:ea typeface="Corbel"/>
                <a:cs typeface="Corbel"/>
                <a:sym typeface="Corbel"/>
              </a:rPr>
              <a:t>Threat: </a:t>
            </a:r>
            <a:r>
              <a:rPr lang="en-GB" sz="2200" dirty="0">
                <a:solidFill>
                  <a:schemeClr val="dk1"/>
                </a:solidFill>
                <a:latin typeface="Corbel"/>
                <a:ea typeface="Corbel"/>
                <a:cs typeface="Corbel"/>
                <a:sym typeface="Corbel"/>
              </a:rPr>
              <a:t>A concerning communication or behavior that suggests a person may intend to harm themselves or someone else… It is an </a:t>
            </a:r>
            <a:r>
              <a:rPr lang="en-GB" sz="2200" b="1" i="1" dirty="0">
                <a:solidFill>
                  <a:schemeClr val="dk1"/>
                </a:solidFill>
                <a:latin typeface="Corbel"/>
                <a:ea typeface="Corbel"/>
                <a:cs typeface="Corbel"/>
                <a:sym typeface="Corbel"/>
              </a:rPr>
              <a:t>expression of intention </a:t>
            </a:r>
            <a:r>
              <a:rPr lang="en-GB" sz="2200" dirty="0">
                <a:solidFill>
                  <a:schemeClr val="dk1"/>
                </a:solidFill>
                <a:latin typeface="Corbel"/>
                <a:ea typeface="Corbel"/>
                <a:cs typeface="Corbel"/>
                <a:sym typeface="Corbel"/>
              </a:rPr>
              <a:t>to inflict injury or damage and often one of the first ways a person of concern may be identified</a:t>
            </a:r>
            <a:endParaRPr dirty="0"/>
          </a:p>
          <a:p>
            <a:pPr marL="342900" marR="0" lvl="0" indent="-342900" algn="l" rtl="0">
              <a:spcBef>
                <a:spcPts val="600"/>
              </a:spcBef>
              <a:spcAft>
                <a:spcPts val="0"/>
              </a:spcAft>
              <a:buClr>
                <a:schemeClr val="dk1"/>
              </a:buClr>
              <a:buSzPts val="2200"/>
              <a:buFont typeface="Arial"/>
              <a:buChar char="•"/>
            </a:pPr>
            <a:r>
              <a:rPr lang="en-GB" sz="2200" dirty="0">
                <a:solidFill>
                  <a:schemeClr val="dk1"/>
                </a:solidFill>
                <a:latin typeface="Corbel"/>
                <a:ea typeface="Corbel"/>
                <a:cs typeface="Corbel"/>
                <a:sym typeface="Corbel"/>
              </a:rPr>
              <a:t>Could be an actual expression of intent to do harm, a “leakage” of violent thought, or an inappropriate statement</a:t>
            </a:r>
            <a:endParaRPr dirty="0"/>
          </a:p>
          <a:p>
            <a:pPr marL="342900" marR="0" lvl="0" indent="-342900" algn="l" rtl="0">
              <a:spcBef>
                <a:spcPts val="600"/>
              </a:spcBef>
              <a:spcAft>
                <a:spcPts val="0"/>
              </a:spcAft>
              <a:buClr>
                <a:schemeClr val="dk1"/>
              </a:buClr>
              <a:buSzPts val="2200"/>
              <a:buFont typeface="Arial"/>
              <a:buChar char="•"/>
            </a:pPr>
            <a:r>
              <a:rPr lang="en-GB" sz="2200" b="1" dirty="0">
                <a:solidFill>
                  <a:schemeClr val="dk1"/>
                </a:solidFill>
                <a:latin typeface="Corbel"/>
                <a:ea typeface="Corbel"/>
                <a:cs typeface="Corbel"/>
                <a:sym typeface="Corbel"/>
              </a:rPr>
              <a:t>Leakage:</a:t>
            </a:r>
            <a:r>
              <a:rPr lang="en-GB" sz="2200" dirty="0">
                <a:solidFill>
                  <a:schemeClr val="dk1"/>
                </a:solidFill>
                <a:latin typeface="Corbel"/>
                <a:ea typeface="Corbel"/>
                <a:cs typeface="Corbel"/>
                <a:sym typeface="Corbel"/>
              </a:rPr>
              <a:t> </a:t>
            </a:r>
            <a:r>
              <a:rPr lang="en-GB" sz="2200" b="1" i="1" dirty="0">
                <a:solidFill>
                  <a:schemeClr val="dk1"/>
                </a:solidFill>
                <a:latin typeface="Corbel"/>
                <a:ea typeface="Corbel"/>
                <a:cs typeface="Corbel"/>
                <a:sym typeface="Corbel"/>
              </a:rPr>
              <a:t>Communication </a:t>
            </a:r>
            <a:r>
              <a:rPr lang="en-GB" sz="2200" dirty="0">
                <a:solidFill>
                  <a:schemeClr val="dk1"/>
                </a:solidFill>
                <a:latin typeface="Corbel"/>
                <a:ea typeface="Corbel"/>
                <a:cs typeface="Corbel"/>
                <a:sym typeface="Corbel"/>
              </a:rPr>
              <a:t>to a 3</a:t>
            </a:r>
            <a:r>
              <a:rPr lang="en-GB" sz="2200" baseline="30000" dirty="0">
                <a:solidFill>
                  <a:schemeClr val="dk1"/>
                </a:solidFill>
                <a:latin typeface="Corbel"/>
                <a:ea typeface="Corbel"/>
                <a:cs typeface="Corbel"/>
                <a:sym typeface="Corbel"/>
              </a:rPr>
              <a:t>rd</a:t>
            </a:r>
            <a:r>
              <a:rPr lang="en-GB" sz="2200" dirty="0">
                <a:solidFill>
                  <a:schemeClr val="dk1"/>
                </a:solidFill>
                <a:latin typeface="Corbel"/>
                <a:ea typeface="Corbel"/>
                <a:cs typeface="Corbel"/>
                <a:sym typeface="Corbel"/>
              </a:rPr>
              <a:t> party of an intent to do harm to a target </a:t>
            </a:r>
            <a:endParaRPr dirty="0"/>
          </a:p>
          <a:p>
            <a:pPr marL="342900" marR="0" lvl="0" indent="-342900" algn="l" rtl="0">
              <a:spcBef>
                <a:spcPts val="600"/>
              </a:spcBef>
              <a:spcAft>
                <a:spcPts val="0"/>
              </a:spcAft>
              <a:buClr>
                <a:schemeClr val="dk1"/>
              </a:buClr>
              <a:buSzPts val="2200"/>
              <a:buFont typeface="Arial"/>
              <a:buChar char="•"/>
            </a:pPr>
            <a:r>
              <a:rPr lang="en-GB" sz="2200" dirty="0">
                <a:solidFill>
                  <a:schemeClr val="dk1"/>
                </a:solidFill>
                <a:latin typeface="Corbel"/>
                <a:ea typeface="Corbel"/>
                <a:cs typeface="Corbel"/>
                <a:sym typeface="Corbel"/>
              </a:rPr>
              <a:t>Communication varies: Planned or spontaneous utterances, letters, diaries, emails, journals, social media posts, text messages, video recordings... </a:t>
            </a:r>
            <a:endParaRPr dirty="0"/>
          </a:p>
          <a:p>
            <a:pPr marL="342900" marR="0" lvl="0" indent="-342900" algn="l" rtl="0">
              <a:spcBef>
                <a:spcPts val="600"/>
              </a:spcBef>
              <a:spcAft>
                <a:spcPts val="0"/>
              </a:spcAft>
              <a:buClr>
                <a:schemeClr val="dk1"/>
              </a:buClr>
              <a:buSzPts val="2200"/>
              <a:buFont typeface="Arial"/>
              <a:buChar char="•"/>
            </a:pPr>
            <a:r>
              <a:rPr lang="en-GB" sz="2200" dirty="0">
                <a:solidFill>
                  <a:schemeClr val="dk1"/>
                </a:solidFill>
                <a:latin typeface="Corbel"/>
                <a:ea typeface="Corbel"/>
                <a:cs typeface="Corbel"/>
                <a:sym typeface="Corbel"/>
              </a:rPr>
              <a:t>Leakage could be intentional or unintentional</a:t>
            </a:r>
            <a:endParaRPr dirty="0"/>
          </a:p>
          <a:p>
            <a:pPr marL="342900" marR="0" lvl="0" indent="-203200" algn="l" rtl="0">
              <a:spcBef>
                <a:spcPts val="600"/>
              </a:spcBef>
              <a:spcAft>
                <a:spcPts val="0"/>
              </a:spcAft>
              <a:buClr>
                <a:schemeClr val="dk1"/>
              </a:buClr>
              <a:buSzPts val="2200"/>
              <a:buFont typeface="Arial"/>
              <a:buNone/>
            </a:pPr>
            <a:endParaRPr sz="2200" b="1" dirty="0">
              <a:solidFill>
                <a:schemeClr val="dk1"/>
              </a:solidFill>
              <a:latin typeface="Corbel"/>
              <a:ea typeface="Corbel"/>
              <a:cs typeface="Corbel"/>
              <a:sym typeface="Corbel"/>
            </a:endParaRPr>
          </a:p>
          <a:p>
            <a:pPr marL="342900" marR="0" lvl="0" indent="-342900" algn="l" rtl="0">
              <a:spcBef>
                <a:spcPts val="600"/>
              </a:spcBef>
              <a:spcAft>
                <a:spcPts val="0"/>
              </a:spcAft>
              <a:buClr>
                <a:schemeClr val="dk1"/>
              </a:buClr>
              <a:buSzPts val="2200"/>
              <a:buFont typeface="Arial"/>
              <a:buChar char="•"/>
            </a:pPr>
            <a:r>
              <a:rPr lang="en-GB" sz="2200" b="1" dirty="0">
                <a:solidFill>
                  <a:schemeClr val="dk1"/>
                </a:solidFill>
                <a:latin typeface="Corbel"/>
                <a:ea typeface="Corbel"/>
                <a:cs typeface="Corbel"/>
                <a:sym typeface="Corbel"/>
              </a:rPr>
              <a:t>Fact:</a:t>
            </a:r>
            <a:r>
              <a:rPr lang="en-GB" sz="2200" dirty="0">
                <a:solidFill>
                  <a:schemeClr val="dk1"/>
                </a:solidFill>
                <a:latin typeface="Corbel"/>
                <a:ea typeface="Corbel"/>
                <a:cs typeface="Corbel"/>
                <a:sym typeface="Corbel"/>
              </a:rPr>
              <a:t> Behavioral Threat Assessment research finds leakage </a:t>
            </a:r>
            <a:r>
              <a:rPr lang="en-GB" sz="2200" b="1" i="1" dirty="0">
                <a:solidFill>
                  <a:schemeClr val="dk1"/>
                </a:solidFill>
                <a:latin typeface="Corbel"/>
                <a:ea typeface="Corbel"/>
                <a:cs typeface="Corbel"/>
                <a:sym typeface="Corbel"/>
              </a:rPr>
              <a:t>very frequently occurs</a:t>
            </a:r>
            <a:endParaRPr dirty="0"/>
          </a:p>
        </p:txBody>
      </p:sp>
      <p:pic>
        <p:nvPicPr>
          <p:cNvPr id="569" name="Google Shape;569;p46" descr="Image result for png question"/>
          <p:cNvPicPr preferRelativeResize="0"/>
          <p:nvPr/>
        </p:nvPicPr>
        <p:blipFill rotWithShape="1">
          <a:blip r:embed="rId4">
            <a:alphaModFix/>
          </a:blip>
          <a:srcRect/>
          <a:stretch/>
        </p:blipFill>
        <p:spPr>
          <a:xfrm>
            <a:off x="3423953" y="5163187"/>
            <a:ext cx="419440" cy="398871"/>
          </a:xfrm>
          <a:prstGeom prst="rect">
            <a:avLst/>
          </a:prstGeom>
          <a:noFill/>
          <a:ln>
            <a:noFill/>
          </a:ln>
        </p:spPr>
      </p:pic>
      <p:sp>
        <p:nvSpPr>
          <p:cNvPr id="570" name="Google Shape;570;p46"/>
          <p:cNvSpPr/>
          <p:nvPr/>
        </p:nvSpPr>
        <p:spPr>
          <a:xfrm>
            <a:off x="3843394" y="5147180"/>
            <a:ext cx="8412923" cy="430887"/>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GB" sz="2200" b="1" i="1" u="none" strike="noStrike" cap="none">
                <a:solidFill>
                  <a:schemeClr val="dk1"/>
                </a:solidFill>
                <a:latin typeface="Corbel"/>
                <a:ea typeface="Corbel"/>
                <a:cs typeface="Corbel"/>
                <a:sym typeface="Corbel"/>
              </a:rPr>
              <a:t>Why might leakage be intentional on the part of the subject?</a:t>
            </a:r>
            <a:endParaRPr sz="2200" b="1" i="1" u="none" strike="noStrike" cap="none">
              <a:solidFill>
                <a:schemeClr val="dk1"/>
              </a:solidFill>
              <a:latin typeface="Corbel"/>
              <a:ea typeface="Corbel"/>
              <a:cs typeface="Corbel"/>
              <a:sym typeface="Corbel"/>
            </a:endParaRPr>
          </a:p>
        </p:txBody>
      </p:sp>
      <p:graphicFrame>
        <p:nvGraphicFramePr>
          <p:cNvPr id="571" name="Google Shape;571;p46"/>
          <p:cNvGraphicFramePr/>
          <p:nvPr>
            <p:extLst>
              <p:ext uri="{D42A27DB-BD31-4B8C-83A1-F6EECF244321}">
                <p14:modId xmlns:p14="http://schemas.microsoft.com/office/powerpoint/2010/main" val="4229494560"/>
              </p:ext>
            </p:extLst>
          </p:nvPr>
        </p:nvGraphicFramePr>
        <p:xfrm>
          <a:off x="1472950" y="6190944"/>
          <a:ext cx="5438875" cy="311658"/>
        </p:xfrm>
        <a:graphic>
          <a:graphicData uri="http://schemas.openxmlformats.org/drawingml/2006/table">
            <a:tbl>
              <a:tblPr firstRow="1" firstCol="1" bandRow="1">
                <a:noFill/>
                <a:tableStyleId>{E308D679-05D7-4D48-8E99-5F1E63857B5B}</a:tableStyleId>
              </a:tblPr>
              <a:tblGrid>
                <a:gridCol w="5438875">
                  <a:extLst>
                    <a:ext uri="{9D8B030D-6E8A-4147-A177-3AD203B41FA5}">
                      <a16:colId xmlns:a16="http://schemas.microsoft.com/office/drawing/2014/main" val="20000"/>
                    </a:ext>
                  </a:extLst>
                </a:gridCol>
              </a:tblGrid>
              <a:tr h="259400">
                <a:tc>
                  <a:txBody>
                    <a:bodyPr/>
                    <a:lstStyle/>
                    <a:p>
                      <a:pPr marL="0" marR="0" lvl="0" indent="0" algn="l" rtl="0">
                        <a:lnSpc>
                          <a:spcPct val="107000"/>
                        </a:lnSpc>
                        <a:spcBef>
                          <a:spcPts val="0"/>
                        </a:spcBef>
                        <a:spcAft>
                          <a:spcPts val="0"/>
                        </a:spcAft>
                        <a:buNone/>
                      </a:pPr>
                      <a:r>
                        <a:rPr lang="en-GB" sz="2000" b="1" i="1" u="sng" strike="noStrike" cap="none" dirty="0">
                          <a:solidFill>
                            <a:schemeClr val="accent1"/>
                          </a:solidFill>
                          <a:latin typeface="Corbel"/>
                          <a:ea typeface="Corbel"/>
                          <a:cs typeface="Corbel"/>
                          <a:sym typeface="Corbel"/>
                          <a:hlinkClick r:id="rId5">
                            <a:extLst>
                              <a:ext uri="{A12FA001-AC4F-418D-AE19-62706E023703}">
                                <ahyp:hlinkClr xmlns:ahyp="http://schemas.microsoft.com/office/drawing/2018/hyperlinkcolor" val="tx"/>
                              </a:ext>
                            </a:extLst>
                          </a:hlinkClick>
                        </a:rPr>
                        <a:t>The Concept of Leakage in Threat Assessment</a:t>
                      </a:r>
                      <a:endParaRPr sz="2000" b="0" i="0" u="none" strike="noStrike" cap="none" dirty="0">
                        <a:solidFill>
                          <a:schemeClr val="accent1"/>
                        </a:solidFill>
                        <a:latin typeface="Corbel"/>
                        <a:ea typeface="Corbel"/>
                        <a:cs typeface="Corbel"/>
                        <a:sym typeface="Corbel"/>
                      </a:endParaRPr>
                    </a:p>
                  </a:txBody>
                  <a:tcPr marL="68575" marR="68575" marT="0" marB="0" anchor="ctr">
                    <a:solidFill>
                      <a:schemeClr val="lt1"/>
                    </a:solidFill>
                  </a:tcPr>
                </a:tc>
                <a:extLst>
                  <a:ext uri="{0D108BD9-81ED-4DB2-BD59-A6C34878D82A}">
                    <a16:rowId xmlns:a16="http://schemas.microsoft.com/office/drawing/2014/main" val="10000"/>
                  </a:ext>
                </a:extLst>
              </a:tr>
            </a:tbl>
          </a:graphicData>
        </a:graphic>
      </p:graphicFrame>
      <p:pic>
        <p:nvPicPr>
          <p:cNvPr id="572" name="Google Shape;572;p46" descr="Brain in head"/>
          <p:cNvPicPr preferRelativeResize="0"/>
          <p:nvPr/>
        </p:nvPicPr>
        <p:blipFill rotWithShape="1">
          <a:blip r:embed="rId6">
            <a:alphaModFix/>
          </a:blip>
          <a:srcRect/>
          <a:stretch/>
        </p:blipFill>
        <p:spPr>
          <a:xfrm>
            <a:off x="838198" y="6032698"/>
            <a:ext cx="567642" cy="52011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6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7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7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47"/>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Reportable behaviors: Examples</a:t>
            </a:r>
            <a:endParaRPr b="1">
              <a:solidFill>
                <a:srgbClr val="002060"/>
              </a:solidFill>
              <a:latin typeface="Corbel"/>
              <a:ea typeface="Corbel"/>
              <a:cs typeface="Corbel"/>
              <a:sym typeface="Corbel"/>
            </a:endParaRPr>
          </a:p>
        </p:txBody>
      </p:sp>
      <p:pic>
        <p:nvPicPr>
          <p:cNvPr id="579" name="Google Shape;579;p47"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580" name="Google Shape;580;p47"/>
          <p:cNvSpPr txBox="1"/>
          <p:nvPr/>
        </p:nvSpPr>
        <p:spPr>
          <a:xfrm>
            <a:off x="838198" y="1754604"/>
            <a:ext cx="10782672" cy="4031873"/>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Physical violence toward a person or property</a:t>
            </a:r>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Direct or indirect threats of violence </a:t>
            </a:r>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Bullying that continues after interventions to stop the behavior </a:t>
            </a:r>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Possession of weapons on school grounds or school events </a:t>
            </a:r>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Any statements or behaviors indicating suicidal thoughts or behaviors </a:t>
            </a:r>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Any behaviors or communications that suggest the individual has engaged in:  </a:t>
            </a:r>
            <a:endParaRPr/>
          </a:p>
          <a:p>
            <a:pPr marL="800100" marR="0" lvl="1" indent="-342900" algn="l" rtl="0">
              <a:spcBef>
                <a:spcPts val="600"/>
              </a:spcBef>
              <a:spcAft>
                <a:spcPts val="0"/>
              </a:spcAft>
              <a:buClr>
                <a:schemeClr val="dk1"/>
              </a:buClr>
              <a:buSzPts val="2200"/>
              <a:buFont typeface="Arial"/>
              <a:buChar char="•"/>
            </a:pPr>
            <a:r>
              <a:rPr lang="en-GB" sz="2200" b="0" i="0" u="none" strike="noStrike" cap="none">
                <a:solidFill>
                  <a:schemeClr val="dk1"/>
                </a:solidFill>
                <a:latin typeface="Corbel"/>
                <a:ea typeface="Corbel"/>
                <a:cs typeface="Corbel"/>
                <a:sym typeface="Corbel"/>
              </a:rPr>
              <a:t>Research or planning related to carrying out a targeted attack  </a:t>
            </a:r>
            <a:endParaRPr/>
          </a:p>
          <a:p>
            <a:pPr marL="800100" marR="0" lvl="1" indent="-342900" algn="l" rtl="0">
              <a:spcBef>
                <a:spcPts val="600"/>
              </a:spcBef>
              <a:spcAft>
                <a:spcPts val="0"/>
              </a:spcAft>
              <a:buClr>
                <a:schemeClr val="dk1"/>
              </a:buClr>
              <a:buSzPts val="2200"/>
              <a:buFont typeface="Arial"/>
              <a:buChar char="•"/>
            </a:pPr>
            <a:r>
              <a:rPr lang="en-GB" sz="2200" b="0" i="0" u="none" strike="noStrike" cap="none">
                <a:solidFill>
                  <a:schemeClr val="dk1"/>
                </a:solidFill>
                <a:latin typeface="Corbel"/>
                <a:ea typeface="Corbel"/>
                <a:cs typeface="Corbel"/>
                <a:sym typeface="Corbel"/>
              </a:rPr>
              <a:t>Efforts to acquire the means to engage in an attack</a:t>
            </a:r>
            <a:endParaRPr/>
          </a:p>
          <a:p>
            <a:pPr marL="800100" marR="0" lvl="1" indent="-342900" algn="l" rtl="0">
              <a:spcBef>
                <a:spcPts val="600"/>
              </a:spcBef>
              <a:spcAft>
                <a:spcPts val="0"/>
              </a:spcAft>
              <a:buClr>
                <a:schemeClr val="dk1"/>
              </a:buClr>
              <a:buSzPts val="2200"/>
              <a:buFont typeface="Arial"/>
              <a:buChar char="•"/>
            </a:pPr>
            <a:r>
              <a:rPr lang="en-GB" sz="2200" b="0" i="0" u="none" strike="noStrike" cap="none">
                <a:solidFill>
                  <a:schemeClr val="dk1"/>
                </a:solidFill>
                <a:latin typeface="Corbel"/>
                <a:ea typeface="Corbel"/>
                <a:cs typeface="Corbel"/>
                <a:sym typeface="Corbel"/>
              </a:rPr>
              <a:t>End of life planning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8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8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8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48"/>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Reportable behaviors: Other concerning behaviors</a:t>
            </a:r>
            <a:endParaRPr b="1">
              <a:solidFill>
                <a:srgbClr val="002060"/>
              </a:solidFill>
              <a:latin typeface="Corbel"/>
              <a:ea typeface="Corbel"/>
              <a:cs typeface="Corbel"/>
              <a:sym typeface="Corbel"/>
            </a:endParaRPr>
          </a:p>
        </p:txBody>
      </p:sp>
      <p:pic>
        <p:nvPicPr>
          <p:cNvPr id="587" name="Google Shape;587;p48"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588" name="Google Shape;588;p48"/>
          <p:cNvSpPr txBox="1"/>
          <p:nvPr/>
        </p:nvSpPr>
        <p:spPr>
          <a:xfrm>
            <a:off x="838198" y="1754604"/>
            <a:ext cx="10782672" cy="4555093"/>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Any act, gesture or statement that would be interpreted by a reasonable person as threatening or intimidating, such as:</a:t>
            </a:r>
            <a:endParaRPr/>
          </a:p>
          <a:p>
            <a:pPr marL="800100" marR="0" lvl="1" indent="-342900" algn="l" rtl="0">
              <a:spcBef>
                <a:spcPts val="600"/>
              </a:spcBef>
              <a:spcAft>
                <a:spcPts val="0"/>
              </a:spcAft>
              <a:buClr>
                <a:schemeClr val="dk1"/>
              </a:buClr>
              <a:buSzPts val="2200"/>
              <a:buFont typeface="Arial"/>
              <a:buChar char="•"/>
            </a:pPr>
            <a:r>
              <a:rPr lang="en-GB" sz="2200" b="0" i="0" u="none" strike="noStrike" cap="none">
                <a:solidFill>
                  <a:schemeClr val="dk1"/>
                </a:solidFill>
                <a:latin typeface="Corbel"/>
                <a:ea typeface="Corbel"/>
                <a:cs typeface="Corbel"/>
                <a:sym typeface="Corbel"/>
              </a:rPr>
              <a:t>Overt physical or verbal intimidation</a:t>
            </a:r>
            <a:endParaRPr/>
          </a:p>
          <a:p>
            <a:pPr marL="800100" marR="0" lvl="1" indent="-342900" algn="l" rtl="0">
              <a:spcBef>
                <a:spcPts val="600"/>
              </a:spcBef>
              <a:spcAft>
                <a:spcPts val="0"/>
              </a:spcAft>
              <a:buClr>
                <a:schemeClr val="dk1"/>
              </a:buClr>
              <a:buSzPts val="2200"/>
              <a:buFont typeface="Arial"/>
              <a:buChar char="•"/>
            </a:pPr>
            <a:r>
              <a:rPr lang="en-GB" sz="2200" b="0" i="0" u="none" strike="noStrike" cap="none">
                <a:solidFill>
                  <a:schemeClr val="dk1"/>
                </a:solidFill>
                <a:latin typeface="Corbel"/>
                <a:ea typeface="Corbel"/>
                <a:cs typeface="Corbel"/>
                <a:sym typeface="Corbel"/>
              </a:rPr>
              <a:t>Throwing objects or other gestures intended to cause fear</a:t>
            </a:r>
            <a:endParaRPr/>
          </a:p>
          <a:p>
            <a:pPr marL="800100" marR="0" lvl="1" indent="-342900" algn="l" rtl="0">
              <a:spcBef>
                <a:spcPts val="600"/>
              </a:spcBef>
              <a:spcAft>
                <a:spcPts val="0"/>
              </a:spcAft>
              <a:buClr>
                <a:schemeClr val="dk1"/>
              </a:buClr>
              <a:buSzPts val="2200"/>
              <a:buFont typeface="Arial"/>
              <a:buChar char="•"/>
            </a:pPr>
            <a:r>
              <a:rPr lang="en-GB" sz="2200" b="0" i="0" u="none" strike="noStrike" cap="none">
                <a:solidFill>
                  <a:schemeClr val="dk1"/>
                </a:solidFill>
                <a:latin typeface="Corbel"/>
                <a:ea typeface="Corbel"/>
                <a:cs typeface="Corbel"/>
                <a:sym typeface="Corbel"/>
              </a:rPr>
              <a:t>Making contextually inappropriate statements about harming others</a:t>
            </a:r>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Unusual or bizarre behavior that would cause a reasonable person to fear injury or harm due to its nature and severity, such as: </a:t>
            </a:r>
            <a:endParaRPr/>
          </a:p>
          <a:p>
            <a:pPr marL="800100" marR="0" lvl="1" indent="-342900" algn="l" rtl="0">
              <a:spcBef>
                <a:spcPts val="600"/>
              </a:spcBef>
              <a:spcAft>
                <a:spcPts val="0"/>
              </a:spcAft>
              <a:buClr>
                <a:schemeClr val="dk1"/>
              </a:buClr>
              <a:buSzPts val="2200"/>
              <a:buFont typeface="Arial"/>
              <a:buChar char="•"/>
            </a:pPr>
            <a:r>
              <a:rPr lang="en-GB" sz="2200" b="0" i="0" u="none" strike="noStrike" cap="none">
                <a:solidFill>
                  <a:schemeClr val="dk1"/>
                </a:solidFill>
                <a:latin typeface="Corbel"/>
                <a:ea typeface="Corbel"/>
                <a:cs typeface="Corbel"/>
                <a:sym typeface="Corbel"/>
              </a:rPr>
              <a:t>Stalking</a:t>
            </a:r>
            <a:endParaRPr/>
          </a:p>
          <a:p>
            <a:pPr marL="800100" marR="0" lvl="1" indent="-342900" algn="l" rtl="0">
              <a:spcBef>
                <a:spcPts val="600"/>
              </a:spcBef>
              <a:spcAft>
                <a:spcPts val="0"/>
              </a:spcAft>
              <a:buClr>
                <a:schemeClr val="dk1"/>
              </a:buClr>
              <a:buSzPts val="2200"/>
              <a:buFont typeface="Arial"/>
              <a:buChar char="•"/>
            </a:pPr>
            <a:r>
              <a:rPr lang="en-GB" sz="2200" b="0" i="0" u="none" strike="noStrike" cap="none">
                <a:solidFill>
                  <a:schemeClr val="dk1"/>
                </a:solidFill>
                <a:latin typeface="Corbel"/>
                <a:ea typeface="Corbel"/>
                <a:cs typeface="Corbel"/>
                <a:sym typeface="Corbel"/>
              </a:rPr>
              <a:t>Erratic or bizarre behavior suggestive of mental disturbance or substance abuse</a:t>
            </a:r>
            <a:endParaRPr/>
          </a:p>
          <a:p>
            <a:pPr marL="800100" marR="0" lvl="1" indent="-342900" algn="l" rtl="0">
              <a:spcBef>
                <a:spcPts val="600"/>
              </a:spcBef>
              <a:spcAft>
                <a:spcPts val="0"/>
              </a:spcAft>
              <a:buClr>
                <a:schemeClr val="dk1"/>
              </a:buClr>
              <a:buSzPts val="2200"/>
              <a:buFont typeface="Arial"/>
              <a:buChar char="•"/>
            </a:pPr>
            <a:r>
              <a:rPr lang="en-GB" sz="2200" b="0" i="0" u="none" strike="noStrike" cap="none">
                <a:solidFill>
                  <a:schemeClr val="dk1"/>
                </a:solidFill>
                <a:latin typeface="Corbel"/>
                <a:ea typeface="Corbel"/>
                <a:cs typeface="Corbel"/>
                <a:sym typeface="Corbel"/>
              </a:rPr>
              <a:t>Fixation with mass murder, weapons, or violence generally</a:t>
            </a:r>
            <a:endParaRPr/>
          </a:p>
          <a:p>
            <a:pPr marL="800100" marR="0" lvl="1" indent="-342900" algn="l" rtl="0">
              <a:spcBef>
                <a:spcPts val="600"/>
              </a:spcBef>
              <a:spcAft>
                <a:spcPts val="0"/>
              </a:spcAft>
              <a:buClr>
                <a:schemeClr val="dk1"/>
              </a:buClr>
              <a:buSzPts val="2200"/>
              <a:buFont typeface="Arial"/>
              <a:buChar char="•"/>
            </a:pPr>
            <a:r>
              <a:rPr lang="en-GB" sz="2200" b="0" i="0" u="none" strike="noStrike" cap="none">
                <a:solidFill>
                  <a:schemeClr val="dk1"/>
                </a:solidFill>
                <a:latin typeface="Corbel"/>
                <a:ea typeface="Corbel"/>
                <a:cs typeface="Corbel"/>
                <a:sym typeface="Corbel"/>
              </a:rPr>
              <a:t>Fixation with hate group, terrorist, or extremist material</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8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8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8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5"/>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PCCD’s Model Procedures and Guidelines</a:t>
            </a:r>
            <a:endParaRPr b="1">
              <a:solidFill>
                <a:srgbClr val="002060"/>
              </a:solidFill>
              <a:latin typeface="Corbel"/>
              <a:ea typeface="Corbel"/>
              <a:cs typeface="Corbel"/>
              <a:sym typeface="Corbel"/>
            </a:endParaRPr>
          </a:p>
        </p:txBody>
      </p:sp>
      <p:pic>
        <p:nvPicPr>
          <p:cNvPr id="140" name="Google Shape;140;p5"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141" name="Google Shape;141;p5"/>
          <p:cNvSpPr txBox="1"/>
          <p:nvPr/>
        </p:nvSpPr>
        <p:spPr>
          <a:xfrm>
            <a:off x="838199" y="1754604"/>
            <a:ext cx="10107968" cy="2308324"/>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PCCD’s Model Procedures and Guidelines: based on PA law and established standards of practice</a:t>
            </a:r>
            <a:endParaRPr/>
          </a:p>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Not prescriptive – school boards have authority to establish any policies or procedures that are consistent with applicable laws and regulations</a:t>
            </a:r>
            <a:endParaRPr/>
          </a:p>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This training is directly aligned to the PCCD Models </a:t>
            </a:r>
            <a:endParaRPr/>
          </a:p>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Wide range of resources; provide the legal and administrative context</a:t>
            </a:r>
            <a:endParaRPr/>
          </a:p>
        </p:txBody>
      </p:sp>
      <p:graphicFrame>
        <p:nvGraphicFramePr>
          <p:cNvPr id="142" name="Google Shape;142;p5"/>
          <p:cNvGraphicFramePr/>
          <p:nvPr>
            <p:extLst>
              <p:ext uri="{D42A27DB-BD31-4B8C-83A1-F6EECF244321}">
                <p14:modId xmlns:p14="http://schemas.microsoft.com/office/powerpoint/2010/main" val="2661584364"/>
              </p:ext>
            </p:extLst>
          </p:nvPr>
        </p:nvGraphicFramePr>
        <p:xfrm>
          <a:off x="5690586" y="4705721"/>
          <a:ext cx="5850375" cy="357075"/>
        </p:xfrm>
        <a:graphic>
          <a:graphicData uri="http://schemas.openxmlformats.org/drawingml/2006/table">
            <a:tbl>
              <a:tblPr firstRow="1" firstCol="1" bandRow="1">
                <a:noFill/>
                <a:tableStyleId>{E308D679-05D7-4D48-8E99-5F1E63857B5B}</a:tableStyleId>
              </a:tblPr>
              <a:tblGrid>
                <a:gridCol w="5850375">
                  <a:extLst>
                    <a:ext uri="{9D8B030D-6E8A-4147-A177-3AD203B41FA5}">
                      <a16:colId xmlns:a16="http://schemas.microsoft.com/office/drawing/2014/main" val="20000"/>
                    </a:ext>
                  </a:extLst>
                </a:gridCol>
              </a:tblGrid>
              <a:tr h="357075">
                <a:tc>
                  <a:txBody>
                    <a:bodyPr/>
                    <a:lstStyle/>
                    <a:p>
                      <a:pPr marL="0" marR="0" lvl="0" indent="0" algn="l" rtl="0">
                        <a:lnSpc>
                          <a:spcPct val="107000"/>
                        </a:lnSpc>
                        <a:spcBef>
                          <a:spcPts val="0"/>
                        </a:spcBef>
                        <a:spcAft>
                          <a:spcPts val="0"/>
                        </a:spcAft>
                        <a:buNone/>
                      </a:pPr>
                      <a:r>
                        <a:rPr lang="en-GB" sz="1600" b="1" i="1" u="sng" strike="noStrike" cap="none" dirty="0">
                          <a:solidFill>
                            <a:srgbClr val="0563C1"/>
                          </a:solidFill>
                          <a:latin typeface="Corbel"/>
                          <a:ea typeface="Corbel"/>
                          <a:cs typeface="Corbel"/>
                          <a:sym typeface="Corbel"/>
                          <a:hlinkClick r:id="rId4">
                            <a:extLst>
                              <a:ext uri="{A12FA001-AC4F-418D-AE19-62706E023703}">
                                <ahyp:hlinkClr xmlns:ahyp="http://schemas.microsoft.com/office/drawing/2018/hyperlinkcolor" val="tx"/>
                              </a:ext>
                            </a:extLst>
                          </a:hlinkClick>
                        </a:rPr>
                        <a:t>PCCD Model K12 Threat Assessment Procedures and Guidelines</a:t>
                      </a:r>
                      <a:endParaRPr sz="1600" b="1" i="1" u="none" strike="noStrike" cap="none" dirty="0">
                        <a:latin typeface="Corbel"/>
                        <a:ea typeface="Corbel"/>
                        <a:cs typeface="Corbel"/>
                        <a:sym typeface="Corbel"/>
                      </a:endParaRPr>
                    </a:p>
                  </a:txBody>
                  <a:tcPr marL="68575" marR="68575" marT="0" marB="0" anchor="ctr">
                    <a:solidFill>
                      <a:schemeClr val="lt1"/>
                    </a:solidFill>
                  </a:tcPr>
                </a:tc>
                <a:extLst>
                  <a:ext uri="{0D108BD9-81ED-4DB2-BD59-A6C34878D82A}">
                    <a16:rowId xmlns:a16="http://schemas.microsoft.com/office/drawing/2014/main" val="10000"/>
                  </a:ext>
                </a:extLst>
              </a:tr>
            </a:tbl>
          </a:graphicData>
        </a:graphic>
      </p:graphicFrame>
      <p:pic>
        <p:nvPicPr>
          <p:cNvPr id="143" name="Google Shape;143;p5" descr="Brain in head"/>
          <p:cNvPicPr preferRelativeResize="0"/>
          <p:nvPr/>
        </p:nvPicPr>
        <p:blipFill rotWithShape="1">
          <a:blip r:embed="rId5">
            <a:alphaModFix/>
          </a:blip>
          <a:srcRect/>
          <a:stretch/>
        </p:blipFill>
        <p:spPr>
          <a:xfrm>
            <a:off x="4980373" y="4572555"/>
            <a:ext cx="630313" cy="570547"/>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49"/>
          <p:cNvSpPr txBox="1"/>
          <p:nvPr/>
        </p:nvSpPr>
        <p:spPr>
          <a:xfrm>
            <a:off x="3702711" y="5314852"/>
            <a:ext cx="6488138" cy="669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749">
                <a:solidFill>
                  <a:schemeClr val="lt1"/>
                </a:solidFill>
                <a:latin typeface="Calibri"/>
                <a:ea typeface="Calibri"/>
                <a:cs typeface="Calibri"/>
                <a:sym typeface="Calibri"/>
              </a:rPr>
              <a:t>Insert title of next section here</a:t>
            </a:r>
            <a:endParaRPr sz="3749">
              <a:solidFill>
                <a:schemeClr val="lt1"/>
              </a:solidFill>
              <a:latin typeface="Calibri"/>
              <a:ea typeface="Calibri"/>
              <a:cs typeface="Calibri"/>
              <a:sym typeface="Calibri"/>
            </a:endParaRPr>
          </a:p>
        </p:txBody>
      </p:sp>
      <p:sp>
        <p:nvSpPr>
          <p:cNvPr id="604" name="Google Shape;604;p49"/>
          <p:cNvSpPr txBox="1"/>
          <p:nvPr/>
        </p:nvSpPr>
        <p:spPr>
          <a:xfrm>
            <a:off x="4128541" y="2082738"/>
            <a:ext cx="6488138" cy="12462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749">
                <a:solidFill>
                  <a:srgbClr val="FF0000"/>
                </a:solidFill>
                <a:latin typeface="Calibri"/>
                <a:ea typeface="Calibri"/>
                <a:cs typeface="Calibri"/>
                <a:sym typeface="Calibri"/>
              </a:rPr>
              <a:t>Insert relevant image behind this slide</a:t>
            </a:r>
            <a:endParaRPr sz="3749">
              <a:solidFill>
                <a:srgbClr val="FF0000"/>
              </a:solidFill>
              <a:latin typeface="Calibri"/>
              <a:ea typeface="Calibri"/>
              <a:cs typeface="Calibri"/>
              <a:sym typeface="Calibri"/>
            </a:endParaRPr>
          </a:p>
        </p:txBody>
      </p:sp>
      <p:pic>
        <p:nvPicPr>
          <p:cNvPr id="605" name="Google Shape;605;p49"/>
          <p:cNvPicPr preferRelativeResize="0"/>
          <p:nvPr/>
        </p:nvPicPr>
        <p:blipFill rotWithShape="1">
          <a:blip r:embed="rId3">
            <a:alphaModFix/>
          </a:blip>
          <a:srcRect/>
          <a:stretch/>
        </p:blipFill>
        <p:spPr>
          <a:xfrm>
            <a:off x="2445154" y="973154"/>
            <a:ext cx="9442474" cy="5305470"/>
          </a:xfrm>
          <a:prstGeom prst="rect">
            <a:avLst/>
          </a:prstGeom>
          <a:noFill/>
          <a:ln>
            <a:noFill/>
          </a:ln>
        </p:spPr>
      </p:pic>
      <p:pic>
        <p:nvPicPr>
          <p:cNvPr id="606" name="Google Shape;606;p49"/>
          <p:cNvPicPr preferRelativeResize="0"/>
          <p:nvPr/>
        </p:nvPicPr>
        <p:blipFill rotWithShape="1">
          <a:blip r:embed="rId4">
            <a:alphaModFix/>
          </a:blip>
          <a:srcRect l="14222" t="2331" r="5848" b="23820"/>
          <a:stretch/>
        </p:blipFill>
        <p:spPr>
          <a:xfrm>
            <a:off x="-7599" y="2"/>
            <a:ext cx="12188326" cy="6858000"/>
          </a:xfrm>
          <a:prstGeom prst="rect">
            <a:avLst/>
          </a:prstGeom>
          <a:noFill/>
          <a:ln>
            <a:noFill/>
          </a:ln>
        </p:spPr>
      </p:pic>
      <p:sp>
        <p:nvSpPr>
          <p:cNvPr id="607" name="Google Shape;607;p49"/>
          <p:cNvSpPr/>
          <p:nvPr/>
        </p:nvSpPr>
        <p:spPr>
          <a:xfrm>
            <a:off x="-7600" y="389967"/>
            <a:ext cx="12207200" cy="942170"/>
          </a:xfrm>
          <a:prstGeom prst="rect">
            <a:avLst/>
          </a:prstGeom>
          <a:solidFill>
            <a:srgbClr val="222A35">
              <a:alpha val="46666"/>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3333">
                <a:solidFill>
                  <a:schemeClr val="lt1"/>
                </a:solidFill>
                <a:latin typeface="Calibri"/>
                <a:ea typeface="Calibri"/>
                <a:cs typeface="Calibri"/>
                <a:sym typeface="Calibri"/>
              </a:rPr>
              <a:t>Are those guns real…?</a:t>
            </a:r>
            <a:endParaRPr/>
          </a:p>
        </p:txBody>
      </p:sp>
      <p:pic>
        <p:nvPicPr>
          <p:cNvPr id="608" name="Google Shape;608;p49">
            <a:hlinkClick r:id="rId5"/>
          </p:cNvPr>
          <p:cNvPicPr preferRelativeResize="0"/>
          <p:nvPr/>
        </p:nvPicPr>
        <p:blipFill rotWithShape="1">
          <a:blip r:embed="rId6">
            <a:alphaModFix/>
          </a:blip>
          <a:srcRect/>
          <a:stretch/>
        </p:blipFill>
        <p:spPr>
          <a:xfrm rot="382015">
            <a:off x="5617891" y="3039207"/>
            <a:ext cx="5322246" cy="3815951"/>
          </a:xfrm>
          <a:prstGeom prst="rect">
            <a:avLst/>
          </a:prstGeom>
          <a:noFill/>
          <a:ln>
            <a:noFill/>
          </a:ln>
        </p:spPr>
      </p:pic>
      <p:pic>
        <p:nvPicPr>
          <p:cNvPr id="609" name="Google Shape;609;p49"/>
          <p:cNvPicPr preferRelativeResize="0"/>
          <p:nvPr/>
        </p:nvPicPr>
        <p:blipFill rotWithShape="1">
          <a:blip r:embed="rId7">
            <a:alphaModFix/>
          </a:blip>
          <a:srcRect/>
          <a:stretch/>
        </p:blipFill>
        <p:spPr>
          <a:xfrm>
            <a:off x="-8239" y="5749368"/>
            <a:ext cx="3655201" cy="1207907"/>
          </a:xfrm>
          <a:prstGeom prst="rect">
            <a:avLst/>
          </a:prstGeom>
          <a:noFill/>
          <a:ln>
            <a:noFill/>
          </a:ln>
        </p:spPr>
      </p:pic>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50"/>
          <p:cNvSpPr txBox="1"/>
          <p:nvPr/>
        </p:nvSpPr>
        <p:spPr>
          <a:xfrm>
            <a:off x="3702711" y="5314852"/>
            <a:ext cx="6488138" cy="669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749">
                <a:solidFill>
                  <a:schemeClr val="lt1"/>
                </a:solidFill>
                <a:latin typeface="Calibri"/>
                <a:ea typeface="Calibri"/>
                <a:cs typeface="Calibri"/>
                <a:sym typeface="Calibri"/>
              </a:rPr>
              <a:t>Insert title of next section here</a:t>
            </a:r>
            <a:endParaRPr sz="3749">
              <a:solidFill>
                <a:schemeClr val="lt1"/>
              </a:solidFill>
              <a:latin typeface="Calibri"/>
              <a:ea typeface="Calibri"/>
              <a:cs typeface="Calibri"/>
              <a:sym typeface="Calibri"/>
            </a:endParaRPr>
          </a:p>
        </p:txBody>
      </p:sp>
      <p:sp>
        <p:nvSpPr>
          <p:cNvPr id="616" name="Google Shape;616;p50"/>
          <p:cNvSpPr txBox="1"/>
          <p:nvPr/>
        </p:nvSpPr>
        <p:spPr>
          <a:xfrm>
            <a:off x="4128541" y="2082738"/>
            <a:ext cx="6488138" cy="12462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749">
                <a:solidFill>
                  <a:srgbClr val="FF0000"/>
                </a:solidFill>
                <a:latin typeface="Calibri"/>
                <a:ea typeface="Calibri"/>
                <a:cs typeface="Calibri"/>
                <a:sym typeface="Calibri"/>
              </a:rPr>
              <a:t>Insert relevant image behind this slide</a:t>
            </a:r>
            <a:endParaRPr sz="3749">
              <a:solidFill>
                <a:srgbClr val="FF0000"/>
              </a:solidFill>
              <a:latin typeface="Calibri"/>
              <a:ea typeface="Calibri"/>
              <a:cs typeface="Calibri"/>
              <a:sym typeface="Calibri"/>
            </a:endParaRPr>
          </a:p>
        </p:txBody>
      </p:sp>
      <p:pic>
        <p:nvPicPr>
          <p:cNvPr id="617" name="Google Shape;617;p50"/>
          <p:cNvPicPr preferRelativeResize="0"/>
          <p:nvPr/>
        </p:nvPicPr>
        <p:blipFill rotWithShape="1">
          <a:blip r:embed="rId3">
            <a:alphaModFix/>
          </a:blip>
          <a:srcRect l="14222" t="2331" r="5848" b="23820"/>
          <a:stretch/>
        </p:blipFill>
        <p:spPr>
          <a:xfrm>
            <a:off x="-7599" y="2"/>
            <a:ext cx="12188326" cy="6858000"/>
          </a:xfrm>
          <a:prstGeom prst="rect">
            <a:avLst/>
          </a:prstGeom>
          <a:noFill/>
          <a:ln>
            <a:noFill/>
          </a:ln>
        </p:spPr>
      </p:pic>
      <p:pic>
        <p:nvPicPr>
          <p:cNvPr id="618" name="Google Shape;618;p50"/>
          <p:cNvPicPr preferRelativeResize="0"/>
          <p:nvPr/>
        </p:nvPicPr>
        <p:blipFill rotWithShape="1">
          <a:blip r:embed="rId4">
            <a:alphaModFix/>
          </a:blip>
          <a:srcRect b="9685"/>
          <a:stretch/>
        </p:blipFill>
        <p:spPr>
          <a:xfrm>
            <a:off x="2342535" y="1136478"/>
            <a:ext cx="9519970" cy="5721525"/>
          </a:xfrm>
          <a:prstGeom prst="rect">
            <a:avLst/>
          </a:prstGeom>
          <a:noFill/>
          <a:ln>
            <a:noFill/>
          </a:ln>
        </p:spPr>
      </p:pic>
      <p:sp>
        <p:nvSpPr>
          <p:cNvPr id="619" name="Google Shape;619;p50"/>
          <p:cNvSpPr/>
          <p:nvPr/>
        </p:nvSpPr>
        <p:spPr>
          <a:xfrm>
            <a:off x="-7600" y="389967"/>
            <a:ext cx="12207200" cy="942170"/>
          </a:xfrm>
          <a:prstGeom prst="rect">
            <a:avLst/>
          </a:prstGeom>
          <a:solidFill>
            <a:srgbClr val="222A35">
              <a:alpha val="46666"/>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3333">
                <a:solidFill>
                  <a:schemeClr val="lt1"/>
                </a:solidFill>
                <a:latin typeface="Calibri"/>
                <a:ea typeface="Calibri"/>
                <a:cs typeface="Calibri"/>
                <a:sym typeface="Calibri"/>
              </a:rPr>
              <a:t>They’re all on my hit list…</a:t>
            </a:r>
            <a:endParaRPr/>
          </a:p>
        </p:txBody>
      </p:sp>
      <p:pic>
        <p:nvPicPr>
          <p:cNvPr id="620" name="Google Shape;620;p50"/>
          <p:cNvPicPr preferRelativeResize="0"/>
          <p:nvPr/>
        </p:nvPicPr>
        <p:blipFill rotWithShape="1">
          <a:blip r:embed="rId5">
            <a:alphaModFix/>
          </a:blip>
          <a:srcRect b="6923"/>
          <a:stretch/>
        </p:blipFill>
        <p:spPr>
          <a:xfrm rot="802055">
            <a:off x="9428488" y="4013484"/>
            <a:ext cx="3119325" cy="3443371"/>
          </a:xfrm>
          <a:prstGeom prst="rect">
            <a:avLst/>
          </a:prstGeom>
          <a:noFill/>
          <a:ln>
            <a:noFill/>
          </a:ln>
        </p:spPr>
      </p:pic>
      <p:pic>
        <p:nvPicPr>
          <p:cNvPr id="621" name="Google Shape;621;p50">
            <a:hlinkClick r:id="rId6"/>
          </p:cNvPr>
          <p:cNvPicPr preferRelativeResize="0"/>
          <p:nvPr/>
        </p:nvPicPr>
        <p:blipFill rotWithShape="1">
          <a:blip r:embed="rId7">
            <a:alphaModFix/>
          </a:blip>
          <a:srcRect b="10900"/>
          <a:stretch/>
        </p:blipFill>
        <p:spPr>
          <a:xfrm rot="-727480">
            <a:off x="5792369" y="3461297"/>
            <a:ext cx="3739366" cy="4284459"/>
          </a:xfrm>
          <a:prstGeom prst="rect">
            <a:avLst/>
          </a:prstGeom>
          <a:noFill/>
          <a:ln>
            <a:noFill/>
          </a:ln>
        </p:spPr>
      </p:pic>
      <p:pic>
        <p:nvPicPr>
          <p:cNvPr id="622" name="Google Shape;622;p50"/>
          <p:cNvPicPr preferRelativeResize="0"/>
          <p:nvPr/>
        </p:nvPicPr>
        <p:blipFill rotWithShape="1">
          <a:blip r:embed="rId8">
            <a:alphaModFix/>
          </a:blip>
          <a:srcRect/>
          <a:stretch/>
        </p:blipFill>
        <p:spPr>
          <a:xfrm>
            <a:off x="-8239" y="5749368"/>
            <a:ext cx="3655201" cy="1207907"/>
          </a:xfrm>
          <a:prstGeom prst="rect">
            <a:avLst/>
          </a:prstGeom>
          <a:noFill/>
          <a:ln>
            <a:noFill/>
          </a:ln>
        </p:spPr>
      </p:pic>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51"/>
          <p:cNvSpPr txBox="1"/>
          <p:nvPr/>
        </p:nvSpPr>
        <p:spPr>
          <a:xfrm>
            <a:off x="3702711" y="5314852"/>
            <a:ext cx="6488138" cy="669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749">
                <a:solidFill>
                  <a:schemeClr val="lt1"/>
                </a:solidFill>
                <a:latin typeface="Calibri"/>
                <a:ea typeface="Calibri"/>
                <a:cs typeface="Calibri"/>
                <a:sym typeface="Calibri"/>
              </a:rPr>
              <a:t>Insert title of next section here</a:t>
            </a:r>
            <a:endParaRPr sz="3749">
              <a:solidFill>
                <a:schemeClr val="lt1"/>
              </a:solidFill>
              <a:latin typeface="Calibri"/>
              <a:ea typeface="Calibri"/>
              <a:cs typeface="Calibri"/>
              <a:sym typeface="Calibri"/>
            </a:endParaRPr>
          </a:p>
        </p:txBody>
      </p:sp>
      <p:pic>
        <p:nvPicPr>
          <p:cNvPr id="629" name="Google Shape;629;p51"/>
          <p:cNvPicPr preferRelativeResize="0"/>
          <p:nvPr/>
        </p:nvPicPr>
        <p:blipFill rotWithShape="1">
          <a:blip r:embed="rId3">
            <a:alphaModFix/>
          </a:blip>
          <a:srcRect l="14222" t="2331" r="5848" b="23820"/>
          <a:stretch/>
        </p:blipFill>
        <p:spPr>
          <a:xfrm>
            <a:off x="-7599" y="2"/>
            <a:ext cx="12188326" cy="6858000"/>
          </a:xfrm>
          <a:prstGeom prst="rect">
            <a:avLst/>
          </a:prstGeom>
          <a:noFill/>
          <a:ln>
            <a:noFill/>
          </a:ln>
        </p:spPr>
      </p:pic>
      <p:sp>
        <p:nvSpPr>
          <p:cNvPr id="630" name="Google Shape;630;p51"/>
          <p:cNvSpPr txBox="1"/>
          <p:nvPr/>
        </p:nvSpPr>
        <p:spPr>
          <a:xfrm>
            <a:off x="4128541" y="2082738"/>
            <a:ext cx="6488138" cy="12462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749">
                <a:solidFill>
                  <a:srgbClr val="FF0000"/>
                </a:solidFill>
                <a:latin typeface="Calibri"/>
                <a:ea typeface="Calibri"/>
                <a:cs typeface="Calibri"/>
                <a:sym typeface="Calibri"/>
              </a:rPr>
              <a:t>Insert relevant image behind this slide</a:t>
            </a:r>
            <a:endParaRPr sz="3749">
              <a:solidFill>
                <a:srgbClr val="FF0000"/>
              </a:solidFill>
              <a:latin typeface="Calibri"/>
              <a:ea typeface="Calibri"/>
              <a:cs typeface="Calibri"/>
              <a:sym typeface="Calibri"/>
            </a:endParaRPr>
          </a:p>
        </p:txBody>
      </p:sp>
      <p:pic>
        <p:nvPicPr>
          <p:cNvPr id="631" name="Google Shape;631;p51"/>
          <p:cNvPicPr preferRelativeResize="0"/>
          <p:nvPr/>
        </p:nvPicPr>
        <p:blipFill rotWithShape="1">
          <a:blip r:embed="rId4">
            <a:alphaModFix/>
          </a:blip>
          <a:srcRect/>
          <a:stretch/>
        </p:blipFill>
        <p:spPr>
          <a:xfrm>
            <a:off x="2108480" y="1280807"/>
            <a:ext cx="9779151" cy="4518160"/>
          </a:xfrm>
          <a:prstGeom prst="rect">
            <a:avLst/>
          </a:prstGeom>
          <a:noFill/>
          <a:ln>
            <a:noFill/>
          </a:ln>
        </p:spPr>
      </p:pic>
      <p:sp>
        <p:nvSpPr>
          <p:cNvPr id="632" name="Google Shape;632;p51"/>
          <p:cNvSpPr/>
          <p:nvPr/>
        </p:nvSpPr>
        <p:spPr>
          <a:xfrm>
            <a:off x="-7600" y="389967"/>
            <a:ext cx="12207200" cy="942170"/>
          </a:xfrm>
          <a:prstGeom prst="rect">
            <a:avLst/>
          </a:prstGeom>
          <a:solidFill>
            <a:srgbClr val="222A35">
              <a:alpha val="46666"/>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3333">
                <a:solidFill>
                  <a:schemeClr val="lt1"/>
                </a:solidFill>
                <a:latin typeface="Calibri"/>
                <a:ea typeface="Calibri"/>
                <a:cs typeface="Calibri"/>
                <a:sym typeface="Calibri"/>
              </a:rPr>
              <a:t>I’m really worried about him…</a:t>
            </a:r>
            <a:endParaRPr/>
          </a:p>
        </p:txBody>
      </p:sp>
      <p:pic>
        <p:nvPicPr>
          <p:cNvPr id="633" name="Google Shape;633;p51">
            <a:hlinkClick r:id="rId5"/>
          </p:cNvPr>
          <p:cNvPicPr preferRelativeResize="0"/>
          <p:nvPr/>
        </p:nvPicPr>
        <p:blipFill rotWithShape="1">
          <a:blip r:embed="rId6">
            <a:alphaModFix/>
          </a:blip>
          <a:srcRect l="45862"/>
          <a:stretch/>
        </p:blipFill>
        <p:spPr>
          <a:xfrm rot="344469">
            <a:off x="9090968" y="4331602"/>
            <a:ext cx="3254518" cy="2729017"/>
          </a:xfrm>
          <a:prstGeom prst="rect">
            <a:avLst/>
          </a:prstGeom>
          <a:noFill/>
          <a:ln>
            <a:noFill/>
          </a:ln>
        </p:spPr>
      </p:pic>
      <p:pic>
        <p:nvPicPr>
          <p:cNvPr id="634" name="Google Shape;634;p51"/>
          <p:cNvPicPr preferRelativeResize="0"/>
          <p:nvPr/>
        </p:nvPicPr>
        <p:blipFill rotWithShape="1">
          <a:blip r:embed="rId7">
            <a:alphaModFix/>
          </a:blip>
          <a:srcRect/>
          <a:stretch/>
        </p:blipFill>
        <p:spPr>
          <a:xfrm>
            <a:off x="-8239" y="5749368"/>
            <a:ext cx="3655201" cy="1207907"/>
          </a:xfrm>
          <a:prstGeom prst="rect">
            <a:avLst/>
          </a:prstGeom>
          <a:noFill/>
          <a:ln>
            <a:noFill/>
          </a:ln>
        </p:spPr>
      </p:pic>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52"/>
          <p:cNvSpPr txBox="1"/>
          <p:nvPr/>
        </p:nvSpPr>
        <p:spPr>
          <a:xfrm>
            <a:off x="3702711" y="5314852"/>
            <a:ext cx="6488138" cy="669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749">
                <a:solidFill>
                  <a:schemeClr val="lt1"/>
                </a:solidFill>
                <a:latin typeface="Calibri"/>
                <a:ea typeface="Calibri"/>
                <a:cs typeface="Calibri"/>
                <a:sym typeface="Calibri"/>
              </a:rPr>
              <a:t>Insert title of next section here</a:t>
            </a:r>
            <a:endParaRPr sz="3749">
              <a:solidFill>
                <a:schemeClr val="lt1"/>
              </a:solidFill>
              <a:latin typeface="Calibri"/>
              <a:ea typeface="Calibri"/>
              <a:cs typeface="Calibri"/>
              <a:sym typeface="Calibri"/>
            </a:endParaRPr>
          </a:p>
        </p:txBody>
      </p:sp>
      <p:sp>
        <p:nvSpPr>
          <p:cNvPr id="641" name="Google Shape;641;p52"/>
          <p:cNvSpPr txBox="1"/>
          <p:nvPr/>
        </p:nvSpPr>
        <p:spPr>
          <a:xfrm>
            <a:off x="4128541" y="2082738"/>
            <a:ext cx="6488138" cy="12462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749">
                <a:solidFill>
                  <a:srgbClr val="FF0000"/>
                </a:solidFill>
                <a:latin typeface="Calibri"/>
                <a:ea typeface="Calibri"/>
                <a:cs typeface="Calibri"/>
                <a:sym typeface="Calibri"/>
              </a:rPr>
              <a:t>Insert relevant image behind this slide</a:t>
            </a:r>
            <a:endParaRPr sz="3749">
              <a:solidFill>
                <a:srgbClr val="FF0000"/>
              </a:solidFill>
              <a:latin typeface="Calibri"/>
              <a:ea typeface="Calibri"/>
              <a:cs typeface="Calibri"/>
              <a:sym typeface="Calibri"/>
            </a:endParaRPr>
          </a:p>
        </p:txBody>
      </p:sp>
      <p:pic>
        <p:nvPicPr>
          <p:cNvPr id="642" name="Google Shape;642;p52"/>
          <p:cNvPicPr preferRelativeResize="0"/>
          <p:nvPr/>
        </p:nvPicPr>
        <p:blipFill rotWithShape="1">
          <a:blip r:embed="rId3">
            <a:alphaModFix/>
          </a:blip>
          <a:srcRect/>
          <a:stretch/>
        </p:blipFill>
        <p:spPr>
          <a:xfrm>
            <a:off x="2125240" y="802546"/>
            <a:ext cx="9762390" cy="5466937"/>
          </a:xfrm>
          <a:prstGeom prst="rect">
            <a:avLst/>
          </a:prstGeom>
          <a:noFill/>
          <a:ln>
            <a:noFill/>
          </a:ln>
        </p:spPr>
      </p:pic>
      <p:pic>
        <p:nvPicPr>
          <p:cNvPr id="643" name="Google Shape;643;p52"/>
          <p:cNvPicPr preferRelativeResize="0"/>
          <p:nvPr/>
        </p:nvPicPr>
        <p:blipFill rotWithShape="1">
          <a:blip r:embed="rId4">
            <a:alphaModFix/>
          </a:blip>
          <a:srcRect l="14222" t="2331" r="5848" b="23820"/>
          <a:stretch/>
        </p:blipFill>
        <p:spPr>
          <a:xfrm>
            <a:off x="-7599" y="2"/>
            <a:ext cx="12188326" cy="6858000"/>
          </a:xfrm>
          <a:prstGeom prst="rect">
            <a:avLst/>
          </a:prstGeom>
          <a:noFill/>
          <a:ln>
            <a:noFill/>
          </a:ln>
        </p:spPr>
      </p:pic>
      <p:sp>
        <p:nvSpPr>
          <p:cNvPr id="644" name="Google Shape;644;p52"/>
          <p:cNvSpPr/>
          <p:nvPr/>
        </p:nvSpPr>
        <p:spPr>
          <a:xfrm>
            <a:off x="-7600" y="389967"/>
            <a:ext cx="12207200" cy="942170"/>
          </a:xfrm>
          <a:prstGeom prst="rect">
            <a:avLst/>
          </a:prstGeom>
          <a:solidFill>
            <a:srgbClr val="222A35">
              <a:alpha val="46666"/>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3333" i="1">
                <a:solidFill>
                  <a:schemeClr val="lt1"/>
                </a:solidFill>
                <a:latin typeface="Calibri"/>
                <a:ea typeface="Calibri"/>
                <a:cs typeface="Calibri"/>
                <a:sym typeface="Calibri"/>
              </a:rPr>
              <a:t>Creepy Pasta </a:t>
            </a:r>
            <a:r>
              <a:rPr lang="en-GB" sz="3333">
                <a:solidFill>
                  <a:schemeClr val="lt1"/>
                </a:solidFill>
                <a:latin typeface="Calibri"/>
                <a:ea typeface="Calibri"/>
                <a:cs typeface="Calibri"/>
                <a:sym typeface="Calibri"/>
              </a:rPr>
              <a:t>drawings</a:t>
            </a:r>
            <a:endParaRPr/>
          </a:p>
        </p:txBody>
      </p:sp>
      <p:pic>
        <p:nvPicPr>
          <p:cNvPr id="645" name="Google Shape;645;p52">
            <a:hlinkClick r:id="rId5"/>
          </p:cNvPr>
          <p:cNvPicPr preferRelativeResize="0"/>
          <p:nvPr/>
        </p:nvPicPr>
        <p:blipFill rotWithShape="1">
          <a:blip r:embed="rId6">
            <a:alphaModFix/>
          </a:blip>
          <a:srcRect/>
          <a:stretch/>
        </p:blipFill>
        <p:spPr>
          <a:xfrm rot="223680">
            <a:off x="7207246" y="3407831"/>
            <a:ext cx="4578896" cy="3270640"/>
          </a:xfrm>
          <a:prstGeom prst="rect">
            <a:avLst/>
          </a:prstGeom>
          <a:noFill/>
          <a:ln>
            <a:noFill/>
          </a:ln>
        </p:spPr>
      </p:pic>
      <p:pic>
        <p:nvPicPr>
          <p:cNvPr id="646" name="Google Shape;646;p52">
            <a:hlinkClick r:id="rId5"/>
          </p:cNvPr>
          <p:cNvPicPr preferRelativeResize="0"/>
          <p:nvPr/>
        </p:nvPicPr>
        <p:blipFill rotWithShape="1">
          <a:blip r:embed="rId7">
            <a:alphaModFix/>
          </a:blip>
          <a:srcRect/>
          <a:stretch/>
        </p:blipFill>
        <p:spPr>
          <a:xfrm rot="-211414">
            <a:off x="9328391" y="1075303"/>
            <a:ext cx="3170638" cy="4033457"/>
          </a:xfrm>
          <a:prstGeom prst="rect">
            <a:avLst/>
          </a:prstGeom>
          <a:noFill/>
          <a:ln>
            <a:noFill/>
          </a:ln>
        </p:spPr>
      </p:pic>
      <p:pic>
        <p:nvPicPr>
          <p:cNvPr id="647" name="Google Shape;647;p52"/>
          <p:cNvPicPr preferRelativeResize="0"/>
          <p:nvPr/>
        </p:nvPicPr>
        <p:blipFill rotWithShape="1">
          <a:blip r:embed="rId8">
            <a:alphaModFix/>
          </a:blip>
          <a:srcRect/>
          <a:stretch/>
        </p:blipFill>
        <p:spPr>
          <a:xfrm>
            <a:off x="-8239" y="5749368"/>
            <a:ext cx="3655201" cy="1207907"/>
          </a:xfrm>
          <a:prstGeom prst="rect">
            <a:avLst/>
          </a:prstGeom>
          <a:noFill/>
          <a:ln>
            <a:noFill/>
          </a:ln>
        </p:spPr>
      </p:pic>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53"/>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Who reports, and how to report</a:t>
            </a:r>
            <a:endParaRPr b="1">
              <a:solidFill>
                <a:srgbClr val="002060"/>
              </a:solidFill>
              <a:latin typeface="Corbel"/>
              <a:ea typeface="Corbel"/>
              <a:cs typeface="Corbel"/>
              <a:sym typeface="Corbel"/>
            </a:endParaRPr>
          </a:p>
        </p:txBody>
      </p:sp>
      <p:pic>
        <p:nvPicPr>
          <p:cNvPr id="654" name="Google Shape;654;p53"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655" name="Google Shape;655;p53"/>
          <p:cNvSpPr txBox="1"/>
          <p:nvPr/>
        </p:nvSpPr>
        <p:spPr>
          <a:xfrm>
            <a:off x="838198" y="1754604"/>
            <a:ext cx="10782672" cy="293926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The ability of TATs to assess and intervene early  is contingent on all potential reporters – the </a:t>
            </a:r>
            <a:r>
              <a:rPr lang="en-GB" sz="2400" b="1" i="1">
                <a:solidFill>
                  <a:schemeClr val="dk1"/>
                </a:solidFill>
                <a:latin typeface="Corbel"/>
                <a:ea typeface="Corbel"/>
                <a:cs typeface="Corbel"/>
                <a:sym typeface="Corbel"/>
              </a:rPr>
              <a:t>school community as a whole </a:t>
            </a:r>
            <a:r>
              <a:rPr lang="en-GB" sz="2400">
                <a:solidFill>
                  <a:schemeClr val="dk1"/>
                </a:solidFill>
                <a:latin typeface="Corbel"/>
                <a:ea typeface="Corbel"/>
                <a:cs typeface="Corbel"/>
                <a:sym typeface="Corbel"/>
              </a:rPr>
              <a:t>- being:</a:t>
            </a:r>
            <a:endParaRPr/>
          </a:p>
          <a:p>
            <a:pPr marL="800100" marR="0" lvl="1" indent="-342900" algn="l" rtl="0">
              <a:spcBef>
                <a:spcPts val="600"/>
              </a:spcBef>
              <a:spcAft>
                <a:spcPts val="0"/>
              </a:spcAft>
              <a:buClr>
                <a:schemeClr val="dk1"/>
              </a:buClr>
              <a:buSzPts val="2200"/>
              <a:buFont typeface="Arial"/>
              <a:buChar char="•"/>
            </a:pPr>
            <a:r>
              <a:rPr lang="en-GB" sz="2200" b="0" i="0" u="none" strike="noStrike" cap="none">
                <a:solidFill>
                  <a:schemeClr val="dk1"/>
                </a:solidFill>
                <a:latin typeface="Corbel"/>
                <a:ea typeface="Corbel"/>
                <a:cs typeface="Corbel"/>
                <a:sym typeface="Corbel"/>
              </a:rPr>
              <a:t>Clear on what represents concerning or aberrant communication and behavior</a:t>
            </a:r>
            <a:endParaRPr/>
          </a:p>
          <a:p>
            <a:pPr marL="800100" marR="0" lvl="1" indent="-342900" algn="l" rtl="0">
              <a:spcBef>
                <a:spcPts val="600"/>
              </a:spcBef>
              <a:spcAft>
                <a:spcPts val="0"/>
              </a:spcAft>
              <a:buClr>
                <a:schemeClr val="dk1"/>
              </a:buClr>
              <a:buSzPts val="2200"/>
              <a:buFont typeface="Arial"/>
              <a:buChar char="•"/>
            </a:pPr>
            <a:r>
              <a:rPr lang="en-GB" sz="2200" b="0" i="0" u="none" strike="noStrike" cap="none">
                <a:solidFill>
                  <a:schemeClr val="dk1"/>
                </a:solidFill>
                <a:latin typeface="Corbel"/>
                <a:ea typeface="Corbel"/>
                <a:cs typeface="Corbel"/>
                <a:sym typeface="Corbel"/>
              </a:rPr>
              <a:t>Having confidence their concerns will be heard – and by whom and by what process</a:t>
            </a:r>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Requires the TAT to ensure the school community:</a:t>
            </a:r>
            <a:endParaRPr/>
          </a:p>
          <a:p>
            <a:pPr marL="800100" marR="0" lvl="1" indent="-342900" algn="l" rtl="0">
              <a:spcBef>
                <a:spcPts val="600"/>
              </a:spcBef>
              <a:spcAft>
                <a:spcPts val="0"/>
              </a:spcAft>
              <a:buClr>
                <a:schemeClr val="dk1"/>
              </a:buClr>
              <a:buSzPts val="2200"/>
              <a:buFont typeface="Arial"/>
              <a:buChar char="•"/>
            </a:pPr>
            <a:r>
              <a:rPr lang="en-GB" sz="2200" b="0" i="0" u="none" strike="noStrike" cap="none">
                <a:solidFill>
                  <a:schemeClr val="dk1"/>
                </a:solidFill>
                <a:latin typeface="Corbel"/>
                <a:ea typeface="Corbel"/>
                <a:cs typeface="Corbel"/>
                <a:sym typeface="Corbel"/>
              </a:rPr>
              <a:t>Can recognize concerning or aberrant behavior and communication</a:t>
            </a:r>
            <a:endParaRPr/>
          </a:p>
          <a:p>
            <a:pPr marL="800100" marR="0" lvl="1" indent="-342900" algn="l" rtl="0">
              <a:spcBef>
                <a:spcPts val="600"/>
              </a:spcBef>
              <a:spcAft>
                <a:spcPts val="0"/>
              </a:spcAft>
              <a:buClr>
                <a:schemeClr val="dk1"/>
              </a:buClr>
              <a:buSzPts val="2200"/>
              <a:buFont typeface="Arial"/>
              <a:buChar char="•"/>
            </a:pPr>
            <a:r>
              <a:rPr lang="en-GB" sz="2200" b="0" i="0" u="none" strike="noStrike" cap="none">
                <a:solidFill>
                  <a:schemeClr val="dk1"/>
                </a:solidFill>
                <a:latin typeface="Corbel"/>
                <a:ea typeface="Corbel"/>
                <a:cs typeface="Corbel"/>
                <a:sym typeface="Corbel"/>
              </a:rPr>
              <a:t>Know the reporting channels and the TA process and personnel reports will ‘activate’</a:t>
            </a:r>
            <a:endParaRPr/>
          </a:p>
        </p:txBody>
      </p:sp>
      <p:pic>
        <p:nvPicPr>
          <p:cNvPr id="656" name="Google Shape;656;p53" descr="Image result for png question"/>
          <p:cNvPicPr preferRelativeResize="0"/>
          <p:nvPr/>
        </p:nvPicPr>
        <p:blipFill rotWithShape="1">
          <a:blip r:embed="rId4">
            <a:alphaModFix/>
          </a:blip>
          <a:srcRect/>
          <a:stretch/>
        </p:blipFill>
        <p:spPr>
          <a:xfrm>
            <a:off x="5606165" y="5162409"/>
            <a:ext cx="404560" cy="384720"/>
          </a:xfrm>
          <a:prstGeom prst="rect">
            <a:avLst/>
          </a:prstGeom>
          <a:noFill/>
          <a:ln>
            <a:noFill/>
          </a:ln>
        </p:spPr>
      </p:pic>
      <p:sp>
        <p:nvSpPr>
          <p:cNvPr id="657" name="Google Shape;657;p53"/>
          <p:cNvSpPr/>
          <p:nvPr/>
        </p:nvSpPr>
        <p:spPr>
          <a:xfrm>
            <a:off x="6104265" y="4970049"/>
            <a:ext cx="5516605" cy="76944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GB" sz="2200" b="1" i="1">
                <a:solidFill>
                  <a:schemeClr val="dk1"/>
                </a:solidFill>
                <a:latin typeface="Corbel"/>
                <a:ea typeface="Corbel"/>
                <a:cs typeface="Corbel"/>
                <a:sym typeface="Corbel"/>
              </a:rPr>
              <a:t>Who are threats reported to in your context? </a:t>
            </a:r>
            <a:endParaRPr/>
          </a:p>
          <a:p>
            <a:pPr marL="0" marR="0" lvl="0" indent="0" algn="l" rtl="0">
              <a:spcBef>
                <a:spcPts val="0"/>
              </a:spcBef>
              <a:spcAft>
                <a:spcPts val="0"/>
              </a:spcAft>
              <a:buNone/>
            </a:pPr>
            <a:r>
              <a:rPr lang="en-GB" sz="2200" b="1" i="1">
                <a:solidFill>
                  <a:schemeClr val="dk1"/>
                </a:solidFill>
                <a:latin typeface="Corbel"/>
                <a:ea typeface="Corbel"/>
                <a:cs typeface="Corbel"/>
                <a:sym typeface="Corbel"/>
              </a:rPr>
              <a:t>How is this known to the school community?</a:t>
            </a:r>
            <a:endParaRPr sz="2200" b="1" i="1" u="none" strike="noStrike" cap="none">
              <a:solidFill>
                <a:schemeClr val="dk1"/>
              </a:solidFill>
              <a:latin typeface="Corbel"/>
              <a:ea typeface="Corbel"/>
              <a:cs typeface="Corbel"/>
              <a:sym typeface="Corbe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5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5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5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54"/>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Who reports, and how to report</a:t>
            </a:r>
            <a:endParaRPr b="1">
              <a:solidFill>
                <a:srgbClr val="002060"/>
              </a:solidFill>
              <a:latin typeface="Corbel"/>
              <a:ea typeface="Corbel"/>
              <a:cs typeface="Corbel"/>
              <a:sym typeface="Corbel"/>
            </a:endParaRPr>
          </a:p>
        </p:txBody>
      </p:sp>
      <p:pic>
        <p:nvPicPr>
          <p:cNvPr id="664" name="Google Shape;664;p54"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pic>
        <p:nvPicPr>
          <p:cNvPr id="665" name="Google Shape;665;p54"/>
          <p:cNvPicPr preferRelativeResize="0"/>
          <p:nvPr/>
        </p:nvPicPr>
        <p:blipFill rotWithShape="1">
          <a:blip r:embed="rId4">
            <a:alphaModFix/>
          </a:blip>
          <a:srcRect/>
          <a:stretch/>
        </p:blipFill>
        <p:spPr>
          <a:xfrm rot="-311186">
            <a:off x="7520852" y="3189868"/>
            <a:ext cx="4276148" cy="2120549"/>
          </a:xfrm>
          <a:prstGeom prst="rect">
            <a:avLst/>
          </a:prstGeom>
          <a:noFill/>
          <a:ln>
            <a:noFill/>
          </a:ln>
        </p:spPr>
      </p:pic>
      <p:sp>
        <p:nvSpPr>
          <p:cNvPr id="666" name="Google Shape;666;p54"/>
          <p:cNvSpPr txBox="1"/>
          <p:nvPr/>
        </p:nvSpPr>
        <p:spPr>
          <a:xfrm>
            <a:off x="838198" y="1754604"/>
            <a:ext cx="10782672" cy="1723549"/>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Create multiple channels… all staff have a pastoral care role…</a:t>
            </a:r>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Focus on fostering a positive school climate so barriers to reporting are broken down</a:t>
            </a:r>
            <a:endParaRPr/>
          </a:p>
          <a:p>
            <a:pPr marL="342900" marR="0" lvl="0" indent="-342900" algn="l" rtl="0">
              <a:spcBef>
                <a:spcPts val="600"/>
              </a:spcBef>
              <a:spcAft>
                <a:spcPts val="0"/>
              </a:spcAft>
              <a:buClr>
                <a:schemeClr val="dk1"/>
              </a:buClr>
              <a:buSzPts val="2400"/>
              <a:buFont typeface="Arial"/>
              <a:buChar char="•"/>
            </a:pPr>
            <a:r>
              <a:rPr lang="en-GB" sz="2400" i="1">
                <a:solidFill>
                  <a:schemeClr val="dk1"/>
                </a:solidFill>
                <a:latin typeface="Corbel"/>
                <a:ea typeface="Corbel"/>
                <a:cs typeface="Corbel"/>
                <a:sym typeface="Corbel"/>
              </a:rPr>
              <a:t>Safe2Say Something</a:t>
            </a:r>
            <a:endParaRPr/>
          </a:p>
        </p:txBody>
      </p:sp>
      <p:sp>
        <p:nvSpPr>
          <p:cNvPr id="667" name="Google Shape;667;p54"/>
          <p:cNvSpPr txBox="1"/>
          <p:nvPr/>
        </p:nvSpPr>
        <p:spPr>
          <a:xfrm>
            <a:off x="838198" y="3542069"/>
            <a:ext cx="6787720" cy="320087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Act 44 required the establishment of Safe2Say, but it </a:t>
            </a:r>
            <a:r>
              <a:rPr lang="en-GB" sz="2400" b="1">
                <a:solidFill>
                  <a:schemeClr val="dk1"/>
                </a:solidFill>
                <a:latin typeface="Corbel"/>
                <a:ea typeface="Corbel"/>
                <a:cs typeface="Corbel"/>
                <a:sym typeface="Corbel"/>
              </a:rPr>
              <a:t>does not create mandated reporting requirements</a:t>
            </a:r>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Instead, school entities </a:t>
            </a:r>
            <a:r>
              <a:rPr lang="en-GB" sz="2400" b="1">
                <a:solidFill>
                  <a:schemeClr val="dk1"/>
                </a:solidFill>
                <a:latin typeface="Corbel"/>
                <a:ea typeface="Corbel"/>
                <a:cs typeface="Corbel"/>
                <a:sym typeface="Corbel"/>
              </a:rPr>
              <a:t>must develop procedures for assessing and responding to reports received through the Safe2Say Program</a:t>
            </a:r>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School entities do not report information </a:t>
            </a:r>
            <a:r>
              <a:rPr lang="en-GB" sz="2400" b="1">
                <a:solidFill>
                  <a:schemeClr val="dk1"/>
                </a:solidFill>
                <a:latin typeface="Corbel"/>
                <a:ea typeface="Corbel"/>
                <a:cs typeface="Corbel"/>
                <a:sym typeface="Corbel"/>
              </a:rPr>
              <a:t>to </a:t>
            </a:r>
            <a:r>
              <a:rPr lang="en-GB" sz="2400" i="1">
                <a:solidFill>
                  <a:schemeClr val="dk1"/>
                </a:solidFill>
                <a:latin typeface="Corbel"/>
                <a:ea typeface="Corbel"/>
                <a:cs typeface="Corbel"/>
                <a:sym typeface="Corbel"/>
              </a:rPr>
              <a:t>Safe2Say Something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67">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55"/>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Barriers to reporting</a:t>
            </a:r>
            <a:endParaRPr b="1">
              <a:solidFill>
                <a:srgbClr val="002060"/>
              </a:solidFill>
              <a:latin typeface="Corbel"/>
              <a:ea typeface="Corbel"/>
              <a:cs typeface="Corbel"/>
              <a:sym typeface="Corbel"/>
            </a:endParaRPr>
          </a:p>
        </p:txBody>
      </p:sp>
      <p:pic>
        <p:nvPicPr>
          <p:cNvPr id="674" name="Google Shape;674;p55"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675" name="Google Shape;675;p55"/>
          <p:cNvSpPr txBox="1"/>
          <p:nvPr/>
        </p:nvSpPr>
        <p:spPr>
          <a:xfrm>
            <a:off x="838198" y="1754604"/>
            <a:ext cx="10782672" cy="253911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600"/>
              </a:spcBef>
              <a:spcAft>
                <a:spcPts val="0"/>
              </a:spcAft>
              <a:buClr>
                <a:schemeClr val="dk1"/>
              </a:buClr>
              <a:buSzPts val="2400"/>
              <a:buFont typeface="Arial"/>
              <a:buChar char="•"/>
            </a:pPr>
            <a:r>
              <a:rPr lang="en-GB" sz="2400" b="1" dirty="0">
                <a:solidFill>
                  <a:schemeClr val="dk1"/>
                </a:solidFill>
                <a:latin typeface="Corbel"/>
                <a:ea typeface="Corbel"/>
                <a:cs typeface="Corbel"/>
                <a:sym typeface="Corbel"/>
              </a:rPr>
              <a:t>Bystanders: </a:t>
            </a:r>
            <a:r>
              <a:rPr lang="en-GB" sz="2400" dirty="0">
                <a:solidFill>
                  <a:schemeClr val="dk1"/>
                </a:solidFill>
                <a:latin typeface="Corbel"/>
                <a:ea typeface="Corbel"/>
                <a:cs typeface="Corbel"/>
                <a:sym typeface="Corbel"/>
              </a:rPr>
              <a:t>Anyone positioned to have awareness of risk factors or to observe warning behaviors related to a person who may be considering acting violent</a:t>
            </a:r>
            <a:endParaRPr dirty="0"/>
          </a:p>
          <a:p>
            <a:pPr marL="342900" marR="0" lvl="0" indent="-342900" algn="l" rtl="0">
              <a:spcBef>
                <a:spcPts val="600"/>
              </a:spcBef>
              <a:spcAft>
                <a:spcPts val="0"/>
              </a:spcAft>
              <a:buClr>
                <a:schemeClr val="dk1"/>
              </a:buClr>
              <a:buSzPts val="2400"/>
              <a:buFont typeface="Arial"/>
              <a:buChar char="•"/>
            </a:pPr>
            <a:r>
              <a:rPr lang="en-GB" sz="2400" b="1" dirty="0">
                <a:solidFill>
                  <a:schemeClr val="dk1"/>
                </a:solidFill>
                <a:latin typeface="Corbel"/>
                <a:ea typeface="Corbel"/>
                <a:cs typeface="Corbel"/>
                <a:sym typeface="Corbel"/>
              </a:rPr>
              <a:t>Upstanders: </a:t>
            </a:r>
            <a:r>
              <a:rPr lang="en-GB" sz="2400" dirty="0">
                <a:solidFill>
                  <a:schemeClr val="dk1"/>
                </a:solidFill>
                <a:latin typeface="Corbel"/>
                <a:ea typeface="Corbel"/>
                <a:cs typeface="Corbel"/>
                <a:sym typeface="Corbel"/>
              </a:rPr>
              <a:t>This is what we want bystanders to be… willing to report what they know or see to a caring adult, someone in a position of authority at school or to law enforcement</a:t>
            </a:r>
            <a:endParaRPr dirty="0"/>
          </a:p>
          <a:p>
            <a:pPr marL="342900" marR="0" lvl="0" indent="-342900" algn="l" rtl="0">
              <a:spcBef>
                <a:spcPts val="600"/>
              </a:spcBef>
              <a:spcAft>
                <a:spcPts val="0"/>
              </a:spcAft>
              <a:buClr>
                <a:schemeClr val="dk1"/>
              </a:buClr>
              <a:buSzPts val="2400"/>
              <a:buFont typeface="Arial"/>
              <a:buChar char="•"/>
            </a:pPr>
            <a:r>
              <a:rPr lang="en-GB" sz="2400" dirty="0">
                <a:solidFill>
                  <a:schemeClr val="dk1"/>
                </a:solidFill>
                <a:latin typeface="Corbel"/>
                <a:ea typeface="Corbel"/>
                <a:cs typeface="Corbel"/>
                <a:sym typeface="Corbel"/>
              </a:rPr>
              <a:t>School climate affects whether bystanders come forward with information</a:t>
            </a:r>
            <a:endParaRPr dirty="0"/>
          </a:p>
        </p:txBody>
      </p:sp>
      <p:pic>
        <p:nvPicPr>
          <p:cNvPr id="676" name="Google Shape;676;p55" descr="Image result for png question"/>
          <p:cNvPicPr preferRelativeResize="0"/>
          <p:nvPr/>
        </p:nvPicPr>
        <p:blipFill rotWithShape="1">
          <a:blip r:embed="rId4">
            <a:alphaModFix/>
          </a:blip>
          <a:srcRect/>
          <a:stretch/>
        </p:blipFill>
        <p:spPr>
          <a:xfrm>
            <a:off x="655582" y="4534312"/>
            <a:ext cx="404560" cy="384720"/>
          </a:xfrm>
          <a:prstGeom prst="rect">
            <a:avLst/>
          </a:prstGeom>
          <a:noFill/>
          <a:ln>
            <a:noFill/>
          </a:ln>
        </p:spPr>
      </p:pic>
      <p:sp>
        <p:nvSpPr>
          <p:cNvPr id="677" name="Google Shape;677;p55"/>
          <p:cNvSpPr/>
          <p:nvPr/>
        </p:nvSpPr>
        <p:spPr>
          <a:xfrm>
            <a:off x="1203580" y="4426077"/>
            <a:ext cx="5516605" cy="76944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GB" sz="2200" b="1" i="1" dirty="0">
                <a:solidFill>
                  <a:schemeClr val="dk1"/>
                </a:solidFill>
                <a:latin typeface="Calibri"/>
                <a:ea typeface="Calibri"/>
                <a:cs typeface="Calibri"/>
                <a:sym typeface="Calibri"/>
              </a:rPr>
              <a:t>What might create barriers to reporting? How can we overcome these?</a:t>
            </a:r>
            <a:endParaRPr dirty="0"/>
          </a:p>
        </p:txBody>
      </p:sp>
      <p:graphicFrame>
        <p:nvGraphicFramePr>
          <p:cNvPr id="678" name="Google Shape;678;p55"/>
          <p:cNvGraphicFramePr/>
          <p:nvPr>
            <p:extLst>
              <p:ext uri="{D42A27DB-BD31-4B8C-83A1-F6EECF244321}">
                <p14:modId xmlns:p14="http://schemas.microsoft.com/office/powerpoint/2010/main" val="1434716056"/>
              </p:ext>
            </p:extLst>
          </p:nvPr>
        </p:nvGraphicFramePr>
        <p:xfrm>
          <a:off x="5718926" y="5230196"/>
          <a:ext cx="5807550" cy="259400"/>
        </p:xfrm>
        <a:graphic>
          <a:graphicData uri="http://schemas.openxmlformats.org/drawingml/2006/table">
            <a:tbl>
              <a:tblPr firstRow="1" firstCol="1" bandRow="1">
                <a:noFill/>
                <a:tableStyleId>{E308D679-05D7-4D48-8E99-5F1E63857B5B}</a:tableStyleId>
              </a:tblPr>
              <a:tblGrid>
                <a:gridCol w="5807550">
                  <a:extLst>
                    <a:ext uri="{9D8B030D-6E8A-4147-A177-3AD203B41FA5}">
                      <a16:colId xmlns:a16="http://schemas.microsoft.com/office/drawing/2014/main" val="20000"/>
                    </a:ext>
                  </a:extLst>
                </a:gridCol>
              </a:tblGrid>
              <a:tr h="259400">
                <a:tc>
                  <a:txBody>
                    <a:bodyPr/>
                    <a:lstStyle/>
                    <a:p>
                      <a:pPr marL="0" marR="0" lvl="0" indent="0" algn="l" rtl="0">
                        <a:lnSpc>
                          <a:spcPct val="107000"/>
                        </a:lnSpc>
                        <a:spcBef>
                          <a:spcPts val="0"/>
                        </a:spcBef>
                        <a:spcAft>
                          <a:spcPts val="0"/>
                        </a:spcAft>
                        <a:buNone/>
                      </a:pPr>
                      <a:r>
                        <a:rPr lang="en-GB" sz="1600" b="1" i="1" u="sng" strike="noStrike" cap="none" dirty="0">
                          <a:solidFill>
                            <a:schemeClr val="accent1"/>
                          </a:solidFill>
                          <a:latin typeface="Corbel"/>
                          <a:ea typeface="Corbel"/>
                          <a:cs typeface="Corbel"/>
                          <a:sym typeface="Corbel"/>
                          <a:hlinkClick r:id="rId5">
                            <a:extLst>
                              <a:ext uri="{A12FA001-AC4F-418D-AE19-62706E023703}">
                                <ahyp:hlinkClr xmlns:ahyp="http://schemas.microsoft.com/office/drawing/2018/hyperlinkcolor" val="tx"/>
                              </a:ext>
                            </a:extLst>
                          </a:hlinkClick>
                        </a:rPr>
                        <a:t>USSS &amp; DOE Prior Knowledge of Potential School-Based Violence</a:t>
                      </a:r>
                      <a:endParaRPr sz="1600" b="0" i="0" u="none" strike="noStrike" cap="none" dirty="0">
                        <a:solidFill>
                          <a:schemeClr val="accent1"/>
                        </a:solidFill>
                        <a:latin typeface="Corbel"/>
                        <a:ea typeface="Corbel"/>
                        <a:cs typeface="Corbel"/>
                        <a:sym typeface="Corbel"/>
                      </a:endParaRPr>
                    </a:p>
                  </a:txBody>
                  <a:tcPr marL="68575" marR="68575" marT="0" marB="0" anchor="ctr">
                    <a:solidFill>
                      <a:schemeClr val="lt1"/>
                    </a:solidFill>
                  </a:tcPr>
                </a:tc>
                <a:extLst>
                  <a:ext uri="{0D108BD9-81ED-4DB2-BD59-A6C34878D82A}">
                    <a16:rowId xmlns:a16="http://schemas.microsoft.com/office/drawing/2014/main" val="10000"/>
                  </a:ext>
                </a:extLst>
              </a:tr>
            </a:tbl>
          </a:graphicData>
        </a:graphic>
      </p:graphicFrame>
      <p:pic>
        <p:nvPicPr>
          <p:cNvPr id="679" name="Google Shape;679;p55" descr="Brain in head"/>
          <p:cNvPicPr preferRelativeResize="0"/>
          <p:nvPr/>
        </p:nvPicPr>
        <p:blipFill rotWithShape="1">
          <a:blip r:embed="rId6">
            <a:alphaModFix/>
          </a:blip>
          <a:srcRect/>
          <a:stretch/>
        </p:blipFill>
        <p:spPr>
          <a:xfrm>
            <a:off x="5234731" y="5132518"/>
            <a:ext cx="459030" cy="4350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7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56"/>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Overcoming barriers to reporting</a:t>
            </a:r>
            <a:endParaRPr b="1">
              <a:solidFill>
                <a:srgbClr val="002060"/>
              </a:solidFill>
              <a:latin typeface="Corbel"/>
              <a:ea typeface="Corbel"/>
              <a:cs typeface="Corbel"/>
              <a:sym typeface="Corbel"/>
            </a:endParaRPr>
          </a:p>
        </p:txBody>
      </p:sp>
      <p:pic>
        <p:nvPicPr>
          <p:cNvPr id="686" name="Google Shape;686;p56"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687" name="Google Shape;687;p56"/>
          <p:cNvSpPr txBox="1"/>
          <p:nvPr/>
        </p:nvSpPr>
        <p:spPr>
          <a:xfrm>
            <a:off x="838197" y="1754604"/>
            <a:ext cx="11013491" cy="550920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200"/>
              <a:buFont typeface="Arial"/>
              <a:buChar char="•"/>
            </a:pPr>
            <a:r>
              <a:rPr lang="en-GB" sz="2200">
                <a:solidFill>
                  <a:schemeClr val="dk1"/>
                </a:solidFill>
                <a:latin typeface="Corbel"/>
                <a:ea typeface="Corbel"/>
                <a:cs typeface="Corbel"/>
                <a:sym typeface="Corbel"/>
              </a:rPr>
              <a:t>There is no penalty for good faith reporting, even if the behavior seems low-level or unclear</a:t>
            </a:r>
            <a:endParaRPr/>
          </a:p>
          <a:p>
            <a:pPr marL="342900" marR="0" lvl="0" indent="-342900" algn="l" rtl="0">
              <a:spcBef>
                <a:spcPts val="600"/>
              </a:spcBef>
              <a:spcAft>
                <a:spcPts val="0"/>
              </a:spcAft>
              <a:buClr>
                <a:schemeClr val="dk1"/>
              </a:buClr>
              <a:buSzPts val="2200"/>
              <a:buFont typeface="Arial"/>
              <a:buChar char="•"/>
            </a:pPr>
            <a:r>
              <a:rPr lang="en-GB" sz="2200">
                <a:solidFill>
                  <a:schemeClr val="dk1"/>
                </a:solidFill>
                <a:latin typeface="Corbel"/>
                <a:ea typeface="Corbel"/>
                <a:cs typeface="Corbel"/>
                <a:sym typeface="Corbel"/>
              </a:rPr>
              <a:t>Open up discussions with the school entity solicitor on civil liability immunity as governed by local law. The context where guidance would be sought would relate to:</a:t>
            </a:r>
            <a:endParaRPr/>
          </a:p>
          <a:p>
            <a:pPr marL="800100" marR="0" lvl="1" indent="-342900" algn="l" rtl="0">
              <a:spcBef>
                <a:spcPts val="600"/>
              </a:spcBef>
              <a:spcAft>
                <a:spcPts val="0"/>
              </a:spcAft>
              <a:buClr>
                <a:schemeClr val="dk1"/>
              </a:buClr>
              <a:buSzPts val="2200"/>
              <a:buFont typeface="Arial"/>
              <a:buChar char="•"/>
            </a:pPr>
            <a:r>
              <a:rPr lang="en-GB" sz="2200" b="1" i="1" u="none" strike="noStrike" cap="none">
                <a:solidFill>
                  <a:schemeClr val="dk1"/>
                </a:solidFill>
                <a:latin typeface="Corbel"/>
                <a:ea typeface="Corbel"/>
                <a:cs typeface="Corbel"/>
                <a:sym typeface="Corbel"/>
              </a:rPr>
              <a:t>Whether immunity from civil liability would exist</a:t>
            </a:r>
            <a:r>
              <a:rPr lang="en-GB" sz="2200" b="0" i="0" u="none" strike="noStrike" cap="none">
                <a:solidFill>
                  <a:schemeClr val="dk1"/>
                </a:solidFill>
                <a:latin typeface="Corbel"/>
                <a:ea typeface="Corbel"/>
                <a:cs typeface="Corbel"/>
                <a:sym typeface="Corbel"/>
              </a:rPr>
              <a:t>…</a:t>
            </a:r>
            <a:endParaRPr/>
          </a:p>
          <a:p>
            <a:pPr marL="800100" marR="0" lvl="1" indent="-342900" algn="l" rtl="0">
              <a:spcBef>
                <a:spcPts val="600"/>
              </a:spcBef>
              <a:spcAft>
                <a:spcPts val="0"/>
              </a:spcAft>
              <a:buClr>
                <a:schemeClr val="dk1"/>
              </a:buClr>
              <a:buSzPts val="2200"/>
              <a:buFont typeface="Arial"/>
              <a:buChar char="•"/>
            </a:pPr>
            <a:r>
              <a:rPr lang="en-GB" sz="2200" b="0" i="0" u="none" strike="noStrike" cap="none">
                <a:solidFill>
                  <a:schemeClr val="dk1"/>
                </a:solidFill>
                <a:latin typeface="Corbel"/>
                <a:ea typeface="Corbel"/>
                <a:cs typeface="Corbel"/>
                <a:sym typeface="Corbel"/>
              </a:rPr>
              <a:t>…in circumstances where, </a:t>
            </a:r>
            <a:r>
              <a:rPr lang="en-GB" sz="2200" b="1" i="1" u="none" strike="noStrike" cap="none">
                <a:solidFill>
                  <a:schemeClr val="dk1"/>
                </a:solidFill>
                <a:latin typeface="Corbel"/>
                <a:ea typeface="Corbel"/>
                <a:cs typeface="Corbel"/>
                <a:sym typeface="Corbel"/>
              </a:rPr>
              <a:t>in good faith </a:t>
            </a:r>
            <a:r>
              <a:rPr lang="en-GB" sz="2200" b="0" i="0" u="none" strike="noStrike" cap="none">
                <a:solidFill>
                  <a:schemeClr val="dk1"/>
                </a:solidFill>
                <a:latin typeface="Corbel"/>
                <a:ea typeface="Corbel"/>
                <a:cs typeface="Corbel"/>
                <a:sym typeface="Corbel"/>
              </a:rPr>
              <a:t>with </a:t>
            </a:r>
            <a:r>
              <a:rPr lang="en-GB" sz="2200" b="1" i="1" u="none" strike="noStrike" cap="none">
                <a:solidFill>
                  <a:schemeClr val="dk1"/>
                </a:solidFill>
                <a:latin typeface="Corbel"/>
                <a:ea typeface="Corbel"/>
                <a:cs typeface="Corbel"/>
                <a:sym typeface="Corbel"/>
              </a:rPr>
              <a:t>reasonable cause </a:t>
            </a:r>
            <a:r>
              <a:rPr lang="en-GB" sz="2200" b="0" i="0" u="none" strike="noStrike" cap="none">
                <a:solidFill>
                  <a:schemeClr val="dk1"/>
                </a:solidFill>
                <a:latin typeface="Corbel"/>
                <a:ea typeface="Corbel"/>
                <a:cs typeface="Corbel"/>
                <a:sym typeface="Corbel"/>
              </a:rPr>
              <a:t>and </a:t>
            </a:r>
            <a:r>
              <a:rPr lang="en-GB" sz="2200" b="1" i="1" u="none" strike="noStrike" cap="none">
                <a:solidFill>
                  <a:schemeClr val="dk1"/>
                </a:solidFill>
                <a:latin typeface="Corbel"/>
                <a:ea typeface="Corbel"/>
                <a:cs typeface="Corbel"/>
                <a:sym typeface="Corbel"/>
              </a:rPr>
              <a:t>without malice</a:t>
            </a:r>
            <a:r>
              <a:rPr lang="en-GB" sz="2200" b="0" i="0" u="none" strike="noStrike" cap="none">
                <a:solidFill>
                  <a:schemeClr val="dk1"/>
                </a:solidFill>
                <a:latin typeface="Corbel"/>
                <a:ea typeface="Corbel"/>
                <a:cs typeface="Corbel"/>
                <a:sym typeface="Corbel"/>
              </a:rPr>
              <a:t>…</a:t>
            </a:r>
            <a:endParaRPr/>
          </a:p>
          <a:p>
            <a:pPr marL="800100" marR="0" lvl="1" indent="-342900" algn="l" rtl="0">
              <a:spcBef>
                <a:spcPts val="600"/>
              </a:spcBef>
              <a:spcAft>
                <a:spcPts val="0"/>
              </a:spcAft>
              <a:buClr>
                <a:schemeClr val="dk1"/>
              </a:buClr>
              <a:buSzPts val="2200"/>
              <a:buFont typeface="Arial"/>
              <a:buChar char="•"/>
            </a:pPr>
            <a:r>
              <a:rPr lang="en-GB" sz="2200" b="0" i="0" u="none" strike="noStrike" cap="none">
                <a:solidFill>
                  <a:schemeClr val="dk1"/>
                </a:solidFill>
                <a:latin typeface="Corbel"/>
                <a:ea typeface="Corbel"/>
                <a:cs typeface="Corbel"/>
                <a:sym typeface="Corbel"/>
              </a:rPr>
              <a:t>… school personnel including TATs, but also the wider community of reporters which will include caregivers and students…</a:t>
            </a:r>
            <a:endParaRPr/>
          </a:p>
          <a:p>
            <a:pPr marL="800100" marR="0" lvl="1" indent="-342900" algn="l" rtl="0">
              <a:spcBef>
                <a:spcPts val="600"/>
              </a:spcBef>
              <a:spcAft>
                <a:spcPts val="0"/>
              </a:spcAft>
              <a:buClr>
                <a:schemeClr val="dk1"/>
              </a:buClr>
              <a:buSzPts val="2200"/>
              <a:buFont typeface="Arial"/>
              <a:buChar char="•"/>
            </a:pPr>
            <a:r>
              <a:rPr lang="en-GB" sz="2200" b="0" i="0" u="none" strike="noStrike" cap="none">
                <a:solidFill>
                  <a:schemeClr val="dk1"/>
                </a:solidFill>
                <a:latin typeface="Corbel"/>
                <a:ea typeface="Corbel"/>
                <a:cs typeface="Corbel"/>
                <a:sym typeface="Corbel"/>
              </a:rPr>
              <a:t>… </a:t>
            </a:r>
            <a:r>
              <a:rPr lang="en-GB" sz="2200" b="1" i="1" u="none" strike="noStrike" cap="none">
                <a:solidFill>
                  <a:schemeClr val="dk1"/>
                </a:solidFill>
                <a:latin typeface="Corbel"/>
                <a:ea typeface="Corbel"/>
                <a:cs typeface="Corbel"/>
                <a:sym typeface="Corbel"/>
              </a:rPr>
              <a:t>reports, investigates, or causes an investigation to be made into information that any person poses a credible danger of serious bodily injury or death </a:t>
            </a:r>
            <a:r>
              <a:rPr lang="en-GB" sz="2200" b="0" i="0" u="none" strike="noStrike" cap="none">
                <a:solidFill>
                  <a:schemeClr val="dk1"/>
                </a:solidFill>
                <a:latin typeface="Corbel"/>
                <a:ea typeface="Corbel"/>
                <a:cs typeface="Corbel"/>
                <a:sym typeface="Corbel"/>
              </a:rPr>
              <a:t>to any other person on school property...</a:t>
            </a:r>
            <a:endParaRPr/>
          </a:p>
          <a:p>
            <a:pPr marL="800100" marR="0" lvl="1" indent="-342900" algn="l" rtl="0">
              <a:spcBef>
                <a:spcPts val="600"/>
              </a:spcBef>
              <a:spcAft>
                <a:spcPts val="0"/>
              </a:spcAft>
              <a:buClr>
                <a:schemeClr val="dk1"/>
              </a:buClr>
              <a:buSzPts val="2200"/>
              <a:buFont typeface="Arial"/>
              <a:buChar char="•"/>
            </a:pPr>
            <a:r>
              <a:rPr lang="en-GB" sz="2200" b="0" i="0" u="none" strike="noStrike" cap="none">
                <a:solidFill>
                  <a:schemeClr val="dk1"/>
                </a:solidFill>
                <a:latin typeface="Corbel"/>
                <a:ea typeface="Corbel"/>
                <a:cs typeface="Corbel"/>
                <a:sym typeface="Corbel"/>
              </a:rPr>
              <a:t>...or </a:t>
            </a:r>
            <a:r>
              <a:rPr lang="en-GB" sz="2200" b="1" i="1" u="none" strike="noStrike" cap="none">
                <a:solidFill>
                  <a:schemeClr val="dk1"/>
                </a:solidFill>
                <a:latin typeface="Corbel"/>
                <a:ea typeface="Corbel"/>
                <a:cs typeface="Corbel"/>
                <a:sym typeface="Corbel"/>
              </a:rPr>
              <a:t>fails</a:t>
            </a:r>
            <a:r>
              <a:rPr lang="en-GB" sz="2200" b="0" i="0" u="none" strike="noStrike" cap="none">
                <a:solidFill>
                  <a:schemeClr val="dk1"/>
                </a:solidFill>
                <a:latin typeface="Corbel"/>
                <a:ea typeface="Corbel"/>
                <a:cs typeface="Corbel"/>
                <a:sym typeface="Corbel"/>
              </a:rPr>
              <a:t> to report, investigate or cause an investigation to be made, </a:t>
            </a:r>
            <a:r>
              <a:rPr lang="en-GB" sz="2200" b="1" i="1" u="none" strike="noStrike" cap="none">
                <a:solidFill>
                  <a:schemeClr val="dk1"/>
                </a:solidFill>
                <a:latin typeface="Corbel"/>
                <a:ea typeface="Corbel"/>
                <a:cs typeface="Corbel"/>
                <a:sym typeface="Corbel"/>
              </a:rPr>
              <a:t>in circumstances where they might reasonably be expected to have done so</a:t>
            </a:r>
            <a:r>
              <a:rPr lang="en-GB" sz="2200" b="0" i="0" u="none" strike="noStrike" cap="none">
                <a:solidFill>
                  <a:schemeClr val="dk1"/>
                </a:solidFill>
                <a:latin typeface="Corbel"/>
                <a:ea typeface="Corbel"/>
                <a:cs typeface="Corbel"/>
                <a:sym typeface="Corbel"/>
              </a:rPr>
              <a:t>.</a:t>
            </a:r>
            <a:endParaRPr/>
          </a:p>
          <a:p>
            <a:pPr marL="342900" marR="0" lvl="0" indent="-190500" algn="l" rtl="0">
              <a:spcBef>
                <a:spcPts val="600"/>
              </a:spcBef>
              <a:spcAft>
                <a:spcPts val="0"/>
              </a:spcAft>
              <a:buClr>
                <a:schemeClr val="dk1"/>
              </a:buClr>
              <a:buSzPts val="2400"/>
              <a:buFont typeface="Arial"/>
              <a:buNone/>
            </a:pPr>
            <a:endParaRPr sz="2400">
              <a:solidFill>
                <a:schemeClr val="dk1"/>
              </a:solidFill>
              <a:latin typeface="Corbel"/>
              <a:ea typeface="Corbel"/>
              <a:cs typeface="Corbel"/>
              <a:sym typeface="Corbel"/>
            </a:endParaRPr>
          </a:p>
          <a:p>
            <a:pPr marL="342900" marR="0" lvl="0" indent="-190500" algn="l" rtl="0">
              <a:spcBef>
                <a:spcPts val="600"/>
              </a:spcBef>
              <a:spcAft>
                <a:spcPts val="0"/>
              </a:spcAft>
              <a:buClr>
                <a:schemeClr val="dk1"/>
              </a:buClr>
              <a:buSzPts val="2400"/>
              <a:buFont typeface="Arial"/>
              <a:buNone/>
            </a:pPr>
            <a:endParaRPr sz="2400">
              <a:solidFill>
                <a:schemeClr val="dk1"/>
              </a:solidFill>
              <a:latin typeface="Corbel"/>
              <a:ea typeface="Corbel"/>
              <a:cs typeface="Corbel"/>
              <a:sym typeface="Corbe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8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8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8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57"/>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Overcoming barriers to reporting</a:t>
            </a:r>
            <a:endParaRPr b="1">
              <a:solidFill>
                <a:srgbClr val="002060"/>
              </a:solidFill>
              <a:latin typeface="Corbel"/>
              <a:ea typeface="Corbel"/>
              <a:cs typeface="Corbel"/>
              <a:sym typeface="Corbel"/>
            </a:endParaRPr>
          </a:p>
        </p:txBody>
      </p:sp>
      <p:pic>
        <p:nvPicPr>
          <p:cNvPr id="694" name="Google Shape;694;p57"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695" name="Google Shape;695;p57"/>
          <p:cNvSpPr txBox="1"/>
          <p:nvPr/>
        </p:nvSpPr>
        <p:spPr>
          <a:xfrm>
            <a:off x="838198" y="1754604"/>
            <a:ext cx="10782672" cy="4278094"/>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200"/>
              <a:buFont typeface="Arial"/>
              <a:buChar char="•"/>
            </a:pPr>
            <a:r>
              <a:rPr lang="en-GB" sz="2200">
                <a:solidFill>
                  <a:schemeClr val="dk1"/>
                </a:solidFill>
                <a:latin typeface="Corbel"/>
                <a:ea typeface="Corbel"/>
                <a:cs typeface="Corbel"/>
                <a:sym typeface="Corbel"/>
              </a:rPr>
              <a:t>Under state law, Teams </a:t>
            </a:r>
            <a:r>
              <a:rPr lang="en-GB" sz="2200" b="1" i="1">
                <a:solidFill>
                  <a:schemeClr val="dk1"/>
                </a:solidFill>
                <a:latin typeface="Corbel"/>
                <a:ea typeface="Corbel"/>
                <a:cs typeface="Corbel"/>
                <a:sym typeface="Corbel"/>
              </a:rPr>
              <a:t>must</a:t>
            </a:r>
            <a:r>
              <a:rPr lang="en-GB" sz="2200">
                <a:solidFill>
                  <a:schemeClr val="dk1"/>
                </a:solidFill>
                <a:latin typeface="Corbel"/>
                <a:ea typeface="Corbel"/>
                <a:cs typeface="Corbel"/>
                <a:sym typeface="Corbel"/>
              </a:rPr>
              <a:t> ensure that </a:t>
            </a:r>
            <a:r>
              <a:rPr lang="en-GB" sz="2200" b="1" i="1">
                <a:solidFill>
                  <a:schemeClr val="dk1"/>
                </a:solidFill>
                <a:latin typeface="Corbel"/>
                <a:ea typeface="Corbel"/>
                <a:cs typeface="Corbel"/>
                <a:sym typeface="Corbel"/>
              </a:rPr>
              <a:t>school employees</a:t>
            </a:r>
            <a:r>
              <a:rPr lang="en-GB" sz="2200">
                <a:solidFill>
                  <a:schemeClr val="dk1"/>
                </a:solidFill>
                <a:latin typeface="Corbel"/>
                <a:ea typeface="Corbel"/>
                <a:cs typeface="Corbel"/>
                <a:sym typeface="Corbel"/>
              </a:rPr>
              <a:t>: 1). Are aware of who TAT members are and how to report threatening or at-risk behavior; 2). Have access to informational materials regarding recognition of threatening or at-risk behavior that may present a threat </a:t>
            </a:r>
            <a:endParaRPr/>
          </a:p>
          <a:p>
            <a:pPr marL="342900" marR="0" lvl="0" indent="-342900" algn="l" rtl="0">
              <a:spcBef>
                <a:spcPts val="600"/>
              </a:spcBef>
              <a:spcAft>
                <a:spcPts val="0"/>
              </a:spcAft>
              <a:buClr>
                <a:schemeClr val="dk1"/>
              </a:buClr>
              <a:buSzPts val="2200"/>
              <a:buFont typeface="Arial"/>
              <a:buChar char="•"/>
            </a:pPr>
            <a:r>
              <a:rPr lang="en-GB" sz="2200">
                <a:solidFill>
                  <a:schemeClr val="dk1"/>
                </a:solidFill>
                <a:latin typeface="Corbel"/>
                <a:ea typeface="Corbel"/>
                <a:cs typeface="Corbel"/>
                <a:sym typeface="Corbel"/>
              </a:rPr>
              <a:t>TAT’s effectiveness contingent on educating the </a:t>
            </a:r>
            <a:r>
              <a:rPr lang="en-GB" sz="2200" b="1" i="1">
                <a:solidFill>
                  <a:schemeClr val="dk1"/>
                </a:solidFill>
                <a:latin typeface="Corbel"/>
                <a:ea typeface="Corbel"/>
                <a:cs typeface="Corbel"/>
                <a:sym typeface="Corbel"/>
              </a:rPr>
              <a:t>whole school community</a:t>
            </a:r>
            <a:endParaRPr/>
          </a:p>
          <a:p>
            <a:pPr marL="342900" marR="0" lvl="0" indent="-342900" algn="l" rtl="0">
              <a:spcBef>
                <a:spcPts val="600"/>
              </a:spcBef>
              <a:spcAft>
                <a:spcPts val="0"/>
              </a:spcAft>
              <a:buClr>
                <a:schemeClr val="dk1"/>
              </a:buClr>
              <a:buSzPts val="2200"/>
              <a:buFont typeface="Arial"/>
              <a:buChar char="•"/>
            </a:pPr>
            <a:r>
              <a:rPr lang="en-GB" sz="2200">
                <a:solidFill>
                  <a:schemeClr val="dk1"/>
                </a:solidFill>
                <a:latin typeface="Corbel"/>
                <a:ea typeface="Corbel"/>
                <a:cs typeface="Corbel"/>
                <a:sym typeface="Corbel"/>
              </a:rPr>
              <a:t>Team’s efforts are oriented around assistance, not punitive actions…</a:t>
            </a:r>
            <a:endParaRPr/>
          </a:p>
          <a:p>
            <a:pPr marL="342900" marR="0" lvl="0" indent="-342900" algn="l" rtl="0">
              <a:spcBef>
                <a:spcPts val="600"/>
              </a:spcBef>
              <a:spcAft>
                <a:spcPts val="0"/>
              </a:spcAft>
              <a:buClr>
                <a:schemeClr val="dk1"/>
              </a:buClr>
              <a:buSzPts val="2200"/>
              <a:buFont typeface="Arial"/>
              <a:buChar char="•"/>
            </a:pPr>
            <a:r>
              <a:rPr lang="en-GB" sz="2200">
                <a:solidFill>
                  <a:schemeClr val="dk1"/>
                </a:solidFill>
                <a:latin typeface="Corbel"/>
                <a:ea typeface="Corbel"/>
                <a:cs typeface="Corbel"/>
                <a:sym typeface="Corbel"/>
              </a:rPr>
              <a:t>…emphasize reporting as an act of caring; not “snitching” or “tattling” </a:t>
            </a:r>
            <a:endParaRPr/>
          </a:p>
          <a:p>
            <a:pPr marL="342900" marR="0" lvl="0" indent="-342900" algn="l" rtl="0">
              <a:spcBef>
                <a:spcPts val="600"/>
              </a:spcBef>
              <a:spcAft>
                <a:spcPts val="0"/>
              </a:spcAft>
              <a:buClr>
                <a:schemeClr val="dk1"/>
              </a:buClr>
              <a:buSzPts val="2200"/>
              <a:buFont typeface="Arial"/>
              <a:buChar char="•"/>
            </a:pPr>
            <a:r>
              <a:rPr lang="en-GB" sz="2200">
                <a:solidFill>
                  <a:schemeClr val="dk1"/>
                </a:solidFill>
                <a:latin typeface="Corbel"/>
                <a:ea typeface="Corbel"/>
                <a:cs typeface="Corbel"/>
                <a:sym typeface="Corbel"/>
              </a:rPr>
              <a:t>Provide multiple ways to report a concern</a:t>
            </a:r>
            <a:endParaRPr/>
          </a:p>
          <a:p>
            <a:pPr marL="342900" marR="0" lvl="0" indent="-342900" algn="l" rtl="0">
              <a:spcBef>
                <a:spcPts val="600"/>
              </a:spcBef>
              <a:spcAft>
                <a:spcPts val="0"/>
              </a:spcAft>
              <a:buClr>
                <a:schemeClr val="dk1"/>
              </a:buClr>
              <a:buSzPts val="2200"/>
              <a:buFont typeface="Arial"/>
              <a:buChar char="•"/>
            </a:pPr>
            <a:r>
              <a:rPr lang="en-GB" sz="2200">
                <a:solidFill>
                  <a:schemeClr val="dk1"/>
                </a:solidFill>
                <a:latin typeface="Corbel"/>
                <a:ea typeface="Corbel"/>
                <a:cs typeface="Corbel"/>
                <a:sym typeface="Corbel"/>
              </a:rPr>
              <a:t>Create a </a:t>
            </a:r>
            <a:r>
              <a:rPr lang="en-GB" sz="2200" b="1" i="1">
                <a:solidFill>
                  <a:schemeClr val="dk1"/>
                </a:solidFill>
                <a:latin typeface="Corbel"/>
                <a:ea typeface="Corbel"/>
                <a:cs typeface="Corbel"/>
                <a:sym typeface="Corbel"/>
              </a:rPr>
              <a:t>culture of shared responsibility </a:t>
            </a:r>
            <a:r>
              <a:rPr lang="en-GB" sz="2200">
                <a:solidFill>
                  <a:schemeClr val="dk1"/>
                </a:solidFill>
                <a:latin typeface="Corbel"/>
                <a:ea typeface="Corbel"/>
                <a:cs typeface="Corbel"/>
                <a:sym typeface="Corbel"/>
              </a:rPr>
              <a:t>helps turn </a:t>
            </a:r>
            <a:r>
              <a:rPr lang="en-GB" sz="2200" b="1" i="1">
                <a:solidFill>
                  <a:schemeClr val="dk1"/>
                </a:solidFill>
                <a:latin typeface="Corbel"/>
                <a:ea typeface="Corbel"/>
                <a:cs typeface="Corbel"/>
                <a:sym typeface="Corbel"/>
              </a:rPr>
              <a:t>bystanders into upstanders</a:t>
            </a:r>
            <a:endParaRPr/>
          </a:p>
          <a:p>
            <a:pPr marL="342900" marR="0" lvl="0" indent="-342900" algn="l" rtl="0">
              <a:spcBef>
                <a:spcPts val="600"/>
              </a:spcBef>
              <a:spcAft>
                <a:spcPts val="0"/>
              </a:spcAft>
              <a:buClr>
                <a:schemeClr val="dk1"/>
              </a:buClr>
              <a:buSzPts val="2200"/>
              <a:buFont typeface="Arial"/>
              <a:buChar char="•"/>
            </a:pPr>
            <a:r>
              <a:rPr lang="en-GB" sz="2200">
                <a:solidFill>
                  <a:schemeClr val="dk1"/>
                </a:solidFill>
                <a:latin typeface="Corbel"/>
                <a:ea typeface="Corbel"/>
                <a:cs typeface="Corbel"/>
                <a:sym typeface="Corbel"/>
              </a:rPr>
              <a:t>“Loop back” with anyone who reports a threat to let them know their report led to a better understanding of the situation and allowed interventions to be put into place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9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pic>
        <p:nvPicPr>
          <p:cNvPr id="701" name="Google Shape;701;p58"/>
          <p:cNvPicPr preferRelativeResize="0"/>
          <p:nvPr/>
        </p:nvPicPr>
        <p:blipFill rotWithShape="1">
          <a:blip r:embed="rId3">
            <a:alphaModFix/>
          </a:blip>
          <a:srcRect/>
          <a:stretch/>
        </p:blipFill>
        <p:spPr>
          <a:xfrm>
            <a:off x="7260844" y="702304"/>
            <a:ext cx="5033712" cy="3355809"/>
          </a:xfrm>
          <a:prstGeom prst="rect">
            <a:avLst/>
          </a:prstGeom>
          <a:noFill/>
          <a:ln>
            <a:noFill/>
          </a:ln>
        </p:spPr>
      </p:pic>
      <p:pic>
        <p:nvPicPr>
          <p:cNvPr id="702" name="Google Shape;702;p58"/>
          <p:cNvPicPr preferRelativeResize="0"/>
          <p:nvPr/>
        </p:nvPicPr>
        <p:blipFill rotWithShape="1">
          <a:blip r:embed="rId4">
            <a:alphaModFix/>
          </a:blip>
          <a:srcRect/>
          <a:stretch/>
        </p:blipFill>
        <p:spPr>
          <a:xfrm>
            <a:off x="3904526" y="191793"/>
            <a:ext cx="4822543" cy="3240750"/>
          </a:xfrm>
          <a:prstGeom prst="rect">
            <a:avLst/>
          </a:prstGeom>
          <a:noFill/>
          <a:ln>
            <a:noFill/>
          </a:ln>
        </p:spPr>
      </p:pic>
      <p:pic>
        <p:nvPicPr>
          <p:cNvPr id="703" name="Google Shape;703;p58"/>
          <p:cNvPicPr preferRelativeResize="0"/>
          <p:nvPr/>
        </p:nvPicPr>
        <p:blipFill rotWithShape="1">
          <a:blip r:embed="rId5">
            <a:alphaModFix/>
          </a:blip>
          <a:srcRect/>
          <a:stretch/>
        </p:blipFill>
        <p:spPr>
          <a:xfrm>
            <a:off x="-289724" y="430422"/>
            <a:ext cx="5033712" cy="3108475"/>
          </a:xfrm>
          <a:prstGeom prst="rect">
            <a:avLst/>
          </a:prstGeom>
          <a:noFill/>
          <a:ln>
            <a:noFill/>
          </a:ln>
        </p:spPr>
      </p:pic>
      <p:sp>
        <p:nvSpPr>
          <p:cNvPr id="704" name="Google Shape;704;p58"/>
          <p:cNvSpPr/>
          <p:nvPr/>
        </p:nvSpPr>
        <p:spPr>
          <a:xfrm>
            <a:off x="1838" y="1"/>
            <a:ext cx="12188324" cy="6840689"/>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749">
              <a:solidFill>
                <a:schemeClr val="lt1"/>
              </a:solidFill>
              <a:latin typeface="Calibri"/>
              <a:ea typeface="Calibri"/>
              <a:cs typeface="Calibri"/>
              <a:sym typeface="Calibri"/>
            </a:endParaRPr>
          </a:p>
        </p:txBody>
      </p:sp>
      <p:pic>
        <p:nvPicPr>
          <p:cNvPr id="705" name="Google Shape;705;p58"/>
          <p:cNvPicPr preferRelativeResize="0"/>
          <p:nvPr/>
        </p:nvPicPr>
        <p:blipFill rotWithShape="1">
          <a:blip r:embed="rId6">
            <a:alphaModFix/>
          </a:blip>
          <a:srcRect/>
          <a:stretch/>
        </p:blipFill>
        <p:spPr>
          <a:xfrm>
            <a:off x="518675" y="1715865"/>
            <a:ext cx="7756548" cy="5124838"/>
          </a:xfrm>
          <a:prstGeom prst="rect">
            <a:avLst/>
          </a:prstGeom>
          <a:noFill/>
          <a:ln>
            <a:noFill/>
          </a:ln>
        </p:spPr>
      </p:pic>
      <p:pic>
        <p:nvPicPr>
          <p:cNvPr id="706" name="Google Shape;706;p58"/>
          <p:cNvPicPr preferRelativeResize="0"/>
          <p:nvPr/>
        </p:nvPicPr>
        <p:blipFill rotWithShape="1">
          <a:blip r:embed="rId7">
            <a:alphaModFix/>
          </a:blip>
          <a:srcRect/>
          <a:stretch/>
        </p:blipFill>
        <p:spPr>
          <a:xfrm>
            <a:off x="7066023" y="3647755"/>
            <a:ext cx="5192607" cy="3267018"/>
          </a:xfrm>
          <a:prstGeom prst="rect">
            <a:avLst/>
          </a:prstGeom>
          <a:noFill/>
          <a:ln>
            <a:noFill/>
          </a:ln>
        </p:spPr>
      </p:pic>
      <p:pic>
        <p:nvPicPr>
          <p:cNvPr id="707" name="Google Shape;707;p58"/>
          <p:cNvPicPr preferRelativeResize="0"/>
          <p:nvPr/>
        </p:nvPicPr>
        <p:blipFill rotWithShape="1">
          <a:blip r:embed="rId3">
            <a:alphaModFix/>
          </a:blip>
          <a:srcRect/>
          <a:stretch/>
        </p:blipFill>
        <p:spPr>
          <a:xfrm>
            <a:off x="7334853" y="-80697"/>
            <a:ext cx="5033712" cy="3355809"/>
          </a:xfrm>
          <a:prstGeom prst="rect">
            <a:avLst/>
          </a:prstGeom>
          <a:noFill/>
          <a:ln>
            <a:noFill/>
          </a:ln>
        </p:spPr>
      </p:pic>
      <p:pic>
        <p:nvPicPr>
          <p:cNvPr id="708" name="Google Shape;708;p58"/>
          <p:cNvPicPr preferRelativeResize="0"/>
          <p:nvPr/>
        </p:nvPicPr>
        <p:blipFill rotWithShape="1">
          <a:blip r:embed="rId5">
            <a:alphaModFix/>
          </a:blip>
          <a:srcRect/>
          <a:stretch/>
        </p:blipFill>
        <p:spPr>
          <a:xfrm>
            <a:off x="-259903" y="-133835"/>
            <a:ext cx="5033712" cy="3108475"/>
          </a:xfrm>
          <a:prstGeom prst="rect">
            <a:avLst/>
          </a:prstGeom>
          <a:noFill/>
          <a:ln>
            <a:noFill/>
          </a:ln>
        </p:spPr>
      </p:pic>
      <p:pic>
        <p:nvPicPr>
          <p:cNvPr id="709" name="Google Shape;709;p58"/>
          <p:cNvPicPr preferRelativeResize="0"/>
          <p:nvPr/>
        </p:nvPicPr>
        <p:blipFill rotWithShape="1">
          <a:blip r:embed="rId4">
            <a:alphaModFix/>
          </a:blip>
          <a:srcRect/>
          <a:stretch/>
        </p:blipFill>
        <p:spPr>
          <a:xfrm>
            <a:off x="3979722" y="-382332"/>
            <a:ext cx="4822543" cy="3240750"/>
          </a:xfrm>
          <a:prstGeom prst="rect">
            <a:avLst/>
          </a:prstGeom>
          <a:noFill/>
          <a:ln>
            <a:noFill/>
          </a:ln>
        </p:spPr>
      </p:pic>
      <p:pic>
        <p:nvPicPr>
          <p:cNvPr id="710" name="Google Shape;710;p58"/>
          <p:cNvPicPr preferRelativeResize="0"/>
          <p:nvPr/>
        </p:nvPicPr>
        <p:blipFill rotWithShape="1">
          <a:blip r:embed="rId8">
            <a:alphaModFix/>
          </a:blip>
          <a:srcRect/>
          <a:stretch/>
        </p:blipFill>
        <p:spPr>
          <a:xfrm>
            <a:off x="-12295" y="-21165"/>
            <a:ext cx="12221334" cy="6965196"/>
          </a:xfrm>
          <a:prstGeom prst="rect">
            <a:avLst/>
          </a:prstGeom>
          <a:noFill/>
          <a:ln>
            <a:noFill/>
          </a:ln>
        </p:spPr>
      </p:pic>
      <p:sp>
        <p:nvSpPr>
          <p:cNvPr id="711" name="Google Shape;711;p58"/>
          <p:cNvSpPr/>
          <p:nvPr/>
        </p:nvSpPr>
        <p:spPr>
          <a:xfrm>
            <a:off x="26633" y="2952674"/>
            <a:ext cx="12207200" cy="942170"/>
          </a:xfrm>
          <a:prstGeom prst="rect">
            <a:avLst/>
          </a:prstGeom>
          <a:solidFill>
            <a:srgbClr val="222A35">
              <a:alpha val="4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749">
              <a:solidFill>
                <a:schemeClr val="lt1"/>
              </a:solidFill>
              <a:latin typeface="Calibri"/>
              <a:ea typeface="Calibri"/>
              <a:cs typeface="Calibri"/>
              <a:sym typeface="Calibri"/>
            </a:endParaRPr>
          </a:p>
        </p:txBody>
      </p:sp>
      <p:cxnSp>
        <p:nvCxnSpPr>
          <p:cNvPr id="712" name="Google Shape;712;p58"/>
          <p:cNvCxnSpPr/>
          <p:nvPr/>
        </p:nvCxnSpPr>
        <p:spPr>
          <a:xfrm>
            <a:off x="1838" y="3969319"/>
            <a:ext cx="12256790" cy="0"/>
          </a:xfrm>
          <a:prstGeom prst="straightConnector1">
            <a:avLst/>
          </a:prstGeom>
          <a:noFill/>
          <a:ln w="12700" cap="flat" cmpd="sng">
            <a:solidFill>
              <a:schemeClr val="lt1"/>
            </a:solidFill>
            <a:prstDash val="solid"/>
            <a:miter lim="800000"/>
            <a:headEnd type="none" w="sm" len="sm"/>
            <a:tailEnd type="none" w="sm" len="sm"/>
          </a:ln>
        </p:spPr>
      </p:cxnSp>
      <p:sp>
        <p:nvSpPr>
          <p:cNvPr id="713" name="Google Shape;713;p58"/>
          <p:cNvSpPr txBox="1"/>
          <p:nvPr/>
        </p:nvSpPr>
        <p:spPr>
          <a:xfrm>
            <a:off x="88597" y="3116562"/>
            <a:ext cx="12014010" cy="5410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916" b="1">
                <a:solidFill>
                  <a:schemeClr val="lt1"/>
                </a:solidFill>
                <a:latin typeface="Calibri"/>
                <a:ea typeface="Calibri"/>
                <a:cs typeface="Calibri"/>
                <a:sym typeface="Calibri"/>
              </a:rPr>
              <a:t>Section 6 | Gathering Information</a:t>
            </a:r>
            <a:endParaRPr/>
          </a:p>
        </p:txBody>
      </p:sp>
      <p:pic>
        <p:nvPicPr>
          <p:cNvPr id="714" name="Google Shape;714;p58"/>
          <p:cNvPicPr preferRelativeResize="0"/>
          <p:nvPr/>
        </p:nvPicPr>
        <p:blipFill rotWithShape="1">
          <a:blip r:embed="rId9">
            <a:alphaModFix/>
          </a:blip>
          <a:srcRect/>
          <a:stretch/>
        </p:blipFill>
        <p:spPr>
          <a:xfrm>
            <a:off x="-8239" y="5749368"/>
            <a:ext cx="3655201" cy="1207907"/>
          </a:xfrm>
          <a:prstGeom prst="rect">
            <a:avLst/>
          </a:prstGeom>
          <a:noFill/>
          <a:ln>
            <a:noFill/>
          </a:ln>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6"/>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dirty="0">
                <a:solidFill>
                  <a:srgbClr val="002060"/>
                </a:solidFill>
                <a:latin typeface="Corbel"/>
                <a:ea typeface="Corbel"/>
                <a:cs typeface="Corbel"/>
                <a:sym typeface="Corbel"/>
              </a:rPr>
              <a:t>What are we seeking to accomplish?</a:t>
            </a:r>
            <a:endParaRPr b="1" dirty="0">
              <a:solidFill>
                <a:srgbClr val="002060"/>
              </a:solidFill>
              <a:latin typeface="Corbel"/>
              <a:ea typeface="Corbel"/>
              <a:cs typeface="Corbel"/>
              <a:sym typeface="Corbel"/>
            </a:endParaRPr>
          </a:p>
        </p:txBody>
      </p:sp>
      <p:pic>
        <p:nvPicPr>
          <p:cNvPr id="150" name="Google Shape;150;p6"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151" name="Google Shape;151;p6"/>
          <p:cNvSpPr txBox="1"/>
          <p:nvPr/>
        </p:nvSpPr>
        <p:spPr>
          <a:xfrm>
            <a:off x="838199" y="1754604"/>
            <a:ext cx="10107968" cy="37856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chemeClr val="dk1"/>
                </a:solidFill>
                <a:latin typeface="Corbel"/>
                <a:ea typeface="Corbel"/>
                <a:cs typeface="Corbel"/>
                <a:sym typeface="Corbel"/>
              </a:rPr>
              <a:t>Training Goal</a:t>
            </a:r>
            <a:endParaRPr dirty="0"/>
          </a:p>
          <a:p>
            <a:pPr marL="342900" marR="0" lvl="0" indent="-342900" algn="l" rtl="0">
              <a:spcBef>
                <a:spcPts val="0"/>
              </a:spcBef>
              <a:spcAft>
                <a:spcPts val="0"/>
              </a:spcAft>
              <a:buClr>
                <a:schemeClr val="dk1"/>
              </a:buClr>
              <a:buSzPts val="2400"/>
              <a:buFont typeface="Arial"/>
              <a:buChar char="•"/>
            </a:pPr>
            <a:r>
              <a:rPr lang="en-GB" sz="2400" dirty="0">
                <a:solidFill>
                  <a:schemeClr val="dk1"/>
                </a:solidFill>
                <a:latin typeface="Corbel"/>
                <a:ea typeface="Corbel"/>
                <a:cs typeface="Corbel"/>
                <a:sym typeface="Corbel"/>
              </a:rPr>
              <a:t>To provide participants with an understanding of why violence prevention is possible and how </a:t>
            </a:r>
            <a:r>
              <a:rPr lang="en-GB" sz="2400" dirty="0" err="1">
                <a:solidFill>
                  <a:schemeClr val="dk1"/>
                </a:solidFill>
                <a:latin typeface="Corbel"/>
                <a:ea typeface="Corbel"/>
                <a:cs typeface="Corbel"/>
                <a:sym typeface="Corbel"/>
              </a:rPr>
              <a:t>behavioral</a:t>
            </a:r>
            <a:r>
              <a:rPr lang="en-GB" sz="2400" dirty="0">
                <a:solidFill>
                  <a:schemeClr val="dk1"/>
                </a:solidFill>
                <a:latin typeface="Corbel"/>
                <a:ea typeface="Corbel"/>
                <a:cs typeface="Corbel"/>
                <a:sym typeface="Corbel"/>
              </a:rPr>
              <a:t> threat assessment and management enables schools to identify, assess and intervene to avert potentially violent situations and manage students posing a risk for violence and situations of concern over time through the development of a holistic understanding of the factors pushing or pulling an individual along a pathway to violence</a:t>
            </a:r>
            <a:endParaRPr dirty="0"/>
          </a:p>
          <a:p>
            <a:pPr marL="342900" marR="0" lvl="0" indent="-190500" algn="l" rtl="0">
              <a:spcBef>
                <a:spcPts val="0"/>
              </a:spcBef>
              <a:spcAft>
                <a:spcPts val="0"/>
              </a:spcAft>
              <a:buClr>
                <a:schemeClr val="dk1"/>
              </a:buClr>
              <a:buSzPts val="2400"/>
              <a:buFont typeface="Arial"/>
              <a:buNone/>
            </a:pPr>
            <a:endParaRPr sz="2400" dirty="0">
              <a:solidFill>
                <a:schemeClr val="dk1"/>
              </a:solidFill>
              <a:latin typeface="Corbel"/>
              <a:ea typeface="Corbel"/>
              <a:cs typeface="Corbel"/>
              <a:sym typeface="Corbel"/>
            </a:endParaRPr>
          </a:p>
          <a:p>
            <a:pPr marL="0" marR="0" lvl="0" indent="0" algn="l" rtl="0">
              <a:spcBef>
                <a:spcPts val="0"/>
              </a:spcBef>
              <a:spcAft>
                <a:spcPts val="0"/>
              </a:spcAft>
              <a:buNone/>
            </a:pPr>
            <a:r>
              <a:rPr lang="en-GB" sz="2400" b="1" dirty="0">
                <a:solidFill>
                  <a:schemeClr val="dk1"/>
                </a:solidFill>
                <a:latin typeface="Corbel"/>
                <a:ea typeface="Corbel"/>
                <a:cs typeface="Corbel"/>
                <a:sym typeface="Corbel"/>
              </a:rPr>
              <a:t>Intent: </a:t>
            </a:r>
            <a:r>
              <a:rPr lang="en-GB" sz="2400" dirty="0">
                <a:solidFill>
                  <a:schemeClr val="dk1"/>
                </a:solidFill>
                <a:latin typeface="Corbel"/>
                <a:ea typeface="Corbel"/>
                <a:cs typeface="Corbel"/>
                <a:sym typeface="Corbel"/>
              </a:rPr>
              <a:t>De-mystify the process, reduce anxiety, and increase skills and knowledge in the domain of </a:t>
            </a:r>
            <a:r>
              <a:rPr lang="en-GB" sz="2400" dirty="0" err="1">
                <a:solidFill>
                  <a:schemeClr val="dk1"/>
                </a:solidFill>
                <a:latin typeface="Corbel"/>
                <a:ea typeface="Corbel"/>
                <a:cs typeface="Corbel"/>
                <a:sym typeface="Corbel"/>
              </a:rPr>
              <a:t>Behavioral</a:t>
            </a:r>
            <a:r>
              <a:rPr lang="en-GB" sz="2400" dirty="0">
                <a:solidFill>
                  <a:schemeClr val="dk1"/>
                </a:solidFill>
                <a:latin typeface="Corbel"/>
                <a:ea typeface="Corbel"/>
                <a:cs typeface="Corbel"/>
                <a:sym typeface="Corbel"/>
              </a:rPr>
              <a:t> Threat Assessment and Management</a:t>
            </a:r>
            <a:endParaRP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59"/>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The focus of information gathering</a:t>
            </a:r>
            <a:endParaRPr b="1">
              <a:solidFill>
                <a:srgbClr val="002060"/>
              </a:solidFill>
              <a:latin typeface="Corbel"/>
              <a:ea typeface="Corbel"/>
              <a:cs typeface="Corbel"/>
              <a:sym typeface="Corbel"/>
            </a:endParaRPr>
          </a:p>
        </p:txBody>
      </p:sp>
      <p:pic>
        <p:nvPicPr>
          <p:cNvPr id="721" name="Google Shape;721;p59"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722" name="Google Shape;722;p59"/>
          <p:cNvSpPr txBox="1"/>
          <p:nvPr/>
        </p:nvSpPr>
        <p:spPr>
          <a:xfrm>
            <a:off x="838198" y="1754604"/>
            <a:ext cx="10782672" cy="3431709"/>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Behavioral Threat Assessment and Management is a </a:t>
            </a:r>
            <a:r>
              <a:rPr lang="en-GB" sz="2400" b="1" i="1">
                <a:solidFill>
                  <a:schemeClr val="dk1"/>
                </a:solidFill>
                <a:latin typeface="Corbel"/>
                <a:ea typeface="Corbel"/>
                <a:cs typeface="Corbel"/>
                <a:sym typeface="Corbel"/>
              </a:rPr>
              <a:t>fact-based</a:t>
            </a:r>
            <a:r>
              <a:rPr lang="en-GB" sz="2400">
                <a:solidFill>
                  <a:schemeClr val="dk1"/>
                </a:solidFill>
                <a:latin typeface="Corbel"/>
                <a:ea typeface="Corbel"/>
                <a:cs typeface="Corbel"/>
                <a:sym typeface="Corbel"/>
              </a:rPr>
              <a:t> process</a:t>
            </a:r>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Gathering information – the </a:t>
            </a:r>
            <a:r>
              <a:rPr lang="en-GB" sz="2400" b="1" i="1">
                <a:solidFill>
                  <a:schemeClr val="dk1"/>
                </a:solidFill>
                <a:latin typeface="Corbel"/>
                <a:ea typeface="Corbel"/>
                <a:cs typeface="Corbel"/>
                <a:sym typeface="Corbel"/>
              </a:rPr>
              <a:t>facts</a:t>
            </a:r>
            <a:r>
              <a:rPr lang="en-GB" sz="2400">
                <a:solidFill>
                  <a:schemeClr val="dk1"/>
                </a:solidFill>
                <a:latin typeface="Corbel"/>
                <a:ea typeface="Corbel"/>
                <a:cs typeface="Corbel"/>
                <a:sym typeface="Corbel"/>
              </a:rPr>
              <a:t> upon which analysis and assessment is performed – is centrally important </a:t>
            </a:r>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Potentially enormous amount of information; requires a coherent approach to how we gather information</a:t>
            </a:r>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Continuously reflect on all parts of </a:t>
            </a:r>
            <a:r>
              <a:rPr lang="en-GB" sz="2400" b="1" i="1">
                <a:solidFill>
                  <a:schemeClr val="dk1"/>
                </a:solidFill>
                <a:latin typeface="Corbel"/>
                <a:ea typeface="Corbel"/>
                <a:cs typeface="Corbel"/>
                <a:sym typeface="Corbel"/>
              </a:rPr>
              <a:t>STEP</a:t>
            </a:r>
            <a:r>
              <a:rPr lang="en-GB" sz="2400">
                <a:solidFill>
                  <a:schemeClr val="dk1"/>
                </a:solidFill>
                <a:latin typeface="Corbel"/>
                <a:ea typeface="Corbel"/>
                <a:cs typeface="Corbel"/>
                <a:sym typeface="Corbel"/>
              </a:rPr>
              <a:t> to ensure vital information is not missed</a:t>
            </a:r>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Focus on NTAC’s </a:t>
            </a:r>
            <a:r>
              <a:rPr lang="en-GB" sz="2400" b="1" i="1">
                <a:solidFill>
                  <a:schemeClr val="dk1"/>
                </a:solidFill>
                <a:latin typeface="Corbel"/>
                <a:ea typeface="Corbel"/>
                <a:cs typeface="Corbel"/>
                <a:sym typeface="Corbel"/>
              </a:rPr>
              <a:t>investigative themes</a:t>
            </a:r>
            <a:r>
              <a:rPr lang="en-GB" sz="2400">
                <a:solidFill>
                  <a:schemeClr val="dk1"/>
                </a:solidFill>
                <a:latin typeface="Corbel"/>
                <a:ea typeface="Corbel"/>
                <a:cs typeface="Corbel"/>
                <a:sym typeface="Corbel"/>
              </a:rPr>
              <a:t>… These are evidence-based, good practice</a:t>
            </a:r>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For each of the themes, pose a question that will open up the line of inquiry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2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2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60"/>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Investigative themes</a:t>
            </a:r>
            <a:endParaRPr b="1">
              <a:solidFill>
                <a:srgbClr val="002060"/>
              </a:solidFill>
              <a:latin typeface="Corbel"/>
              <a:ea typeface="Corbel"/>
              <a:cs typeface="Corbel"/>
              <a:sym typeface="Corbel"/>
            </a:endParaRPr>
          </a:p>
        </p:txBody>
      </p:sp>
      <p:pic>
        <p:nvPicPr>
          <p:cNvPr id="729" name="Google Shape;729;p60"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730" name="Google Shape;730;p60"/>
          <p:cNvSpPr txBox="1"/>
          <p:nvPr/>
        </p:nvSpPr>
        <p:spPr>
          <a:xfrm>
            <a:off x="838198" y="1754604"/>
            <a:ext cx="10782672" cy="46166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chemeClr val="dk1"/>
                </a:solidFill>
                <a:latin typeface="Corbel"/>
                <a:ea typeface="Corbel"/>
                <a:cs typeface="Corbel"/>
                <a:sym typeface="Corbel"/>
              </a:rPr>
              <a:t>Motive</a:t>
            </a:r>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What are the student’s motive(s) and goals? What first brought them to someone’s attention?</a:t>
            </a:r>
            <a:endParaRPr/>
          </a:p>
          <a:p>
            <a:pPr marL="0" marR="0" lvl="0" indent="0" algn="l" rtl="0">
              <a:spcBef>
                <a:spcPts val="600"/>
              </a:spcBef>
              <a:spcAft>
                <a:spcPts val="0"/>
              </a:spcAft>
              <a:buNone/>
            </a:pPr>
            <a:r>
              <a:rPr lang="en-GB" sz="2400" b="1">
                <a:solidFill>
                  <a:schemeClr val="dk1"/>
                </a:solidFill>
                <a:latin typeface="Corbel"/>
                <a:ea typeface="Corbel"/>
                <a:cs typeface="Corbel"/>
                <a:sym typeface="Corbel"/>
              </a:rPr>
              <a:t>Communications</a:t>
            </a:r>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Have there been any communications suggesting ideas, intent, planning or preparation for violence?</a:t>
            </a:r>
            <a:endParaRPr/>
          </a:p>
          <a:p>
            <a:pPr marL="0" marR="0" lvl="0" indent="0" algn="l" rtl="0">
              <a:spcBef>
                <a:spcPts val="600"/>
              </a:spcBef>
              <a:spcAft>
                <a:spcPts val="0"/>
              </a:spcAft>
              <a:buNone/>
            </a:pPr>
            <a:r>
              <a:rPr lang="en-GB" sz="2400" b="1">
                <a:solidFill>
                  <a:schemeClr val="dk1"/>
                </a:solidFill>
                <a:latin typeface="Corbel"/>
                <a:ea typeface="Corbel"/>
                <a:cs typeface="Corbel"/>
                <a:sym typeface="Corbel"/>
              </a:rPr>
              <a:t>Inappropriate Interests</a:t>
            </a:r>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Has the student shown any inappropriate interest in, fascination, and / or identification with other incidents of mass attacks or other acts of targeted violence?</a:t>
            </a:r>
            <a:endParaRPr/>
          </a:p>
          <a:p>
            <a:pPr marL="342900" marR="0" lvl="0" indent="-190500" algn="l" rtl="0">
              <a:spcBef>
                <a:spcPts val="600"/>
              </a:spcBef>
              <a:spcAft>
                <a:spcPts val="0"/>
              </a:spcAft>
              <a:buClr>
                <a:schemeClr val="dk1"/>
              </a:buClr>
              <a:buSzPts val="2400"/>
              <a:buFont typeface="Arial"/>
              <a:buNone/>
            </a:pPr>
            <a:endParaRPr sz="2400">
              <a:solidFill>
                <a:schemeClr val="dk1"/>
              </a:solidFill>
              <a:latin typeface="Corbel"/>
              <a:ea typeface="Corbel"/>
              <a:cs typeface="Corbel"/>
              <a:sym typeface="Corbe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3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3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3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3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61"/>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Investigative themes</a:t>
            </a:r>
            <a:endParaRPr b="1">
              <a:solidFill>
                <a:srgbClr val="002060"/>
              </a:solidFill>
              <a:latin typeface="Corbel"/>
              <a:ea typeface="Corbel"/>
              <a:cs typeface="Corbel"/>
              <a:sym typeface="Corbel"/>
            </a:endParaRPr>
          </a:p>
        </p:txBody>
      </p:sp>
      <p:pic>
        <p:nvPicPr>
          <p:cNvPr id="737" name="Google Shape;737;p61"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738" name="Google Shape;738;p61"/>
          <p:cNvSpPr txBox="1"/>
          <p:nvPr/>
        </p:nvSpPr>
        <p:spPr>
          <a:xfrm>
            <a:off x="838198" y="1754604"/>
            <a:ext cx="10782672" cy="3672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chemeClr val="dk1"/>
                </a:solidFill>
                <a:latin typeface="Corbel"/>
                <a:ea typeface="Corbel"/>
                <a:cs typeface="Corbel"/>
                <a:sym typeface="Corbel"/>
              </a:rPr>
              <a:t>Weapons Access</a:t>
            </a:r>
            <a:endParaRPr/>
          </a:p>
          <a:p>
            <a:pPr marL="342900" marR="0" lvl="0" indent="-342900" algn="l" rtl="0">
              <a:spcBef>
                <a:spcPts val="4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Does the student have (or are they developing) the capacity to carry out an act of targeted violence?</a:t>
            </a:r>
            <a:endParaRPr/>
          </a:p>
          <a:p>
            <a:pPr marL="0" marR="0" lvl="0" indent="0" algn="l" rtl="0">
              <a:spcBef>
                <a:spcPts val="400"/>
              </a:spcBef>
              <a:spcAft>
                <a:spcPts val="0"/>
              </a:spcAft>
              <a:buNone/>
            </a:pPr>
            <a:r>
              <a:rPr lang="en-GB" sz="2400" b="1">
                <a:solidFill>
                  <a:schemeClr val="dk1"/>
                </a:solidFill>
                <a:latin typeface="Corbel"/>
                <a:ea typeface="Corbel"/>
                <a:cs typeface="Corbel"/>
                <a:sym typeface="Corbel"/>
              </a:rPr>
              <a:t>Stressors</a:t>
            </a:r>
            <a:endParaRPr/>
          </a:p>
          <a:p>
            <a:pPr marL="342900" marR="0" lvl="0" indent="-342900" algn="l" rtl="0">
              <a:spcBef>
                <a:spcPts val="4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Has, or is, the student experiencing stressful events, such as setbacks, challenges or losses or are there circumstances that might affect the likelihood of an escalation to violent behavior?</a:t>
            </a:r>
            <a:endParaRPr/>
          </a:p>
          <a:p>
            <a:pPr marL="0" marR="0" lvl="0" indent="0" algn="l" rtl="0">
              <a:spcBef>
                <a:spcPts val="400"/>
              </a:spcBef>
              <a:spcAft>
                <a:spcPts val="0"/>
              </a:spcAft>
              <a:buNone/>
            </a:pPr>
            <a:r>
              <a:rPr lang="en-GB" sz="2400" b="1">
                <a:solidFill>
                  <a:schemeClr val="dk1"/>
                </a:solidFill>
                <a:latin typeface="Corbel"/>
                <a:ea typeface="Corbel"/>
                <a:cs typeface="Corbel"/>
                <a:sym typeface="Corbel"/>
              </a:rPr>
              <a:t>Desperation or Despair</a:t>
            </a:r>
            <a:endParaRPr/>
          </a:p>
          <a:p>
            <a:pPr marL="342900" marR="0" lvl="0" indent="-342900" algn="l" rtl="0">
              <a:spcBef>
                <a:spcPts val="4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Is the student experiencing hopelessness, desperation, and/or despair?</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3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3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3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62"/>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Investigative themes</a:t>
            </a:r>
            <a:endParaRPr b="1">
              <a:solidFill>
                <a:srgbClr val="002060"/>
              </a:solidFill>
              <a:latin typeface="Corbel"/>
              <a:ea typeface="Corbel"/>
              <a:cs typeface="Corbel"/>
              <a:sym typeface="Corbel"/>
            </a:endParaRPr>
          </a:p>
        </p:txBody>
      </p:sp>
      <p:pic>
        <p:nvPicPr>
          <p:cNvPr id="745" name="Google Shape;745;p62"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746" name="Google Shape;746;p62"/>
          <p:cNvSpPr txBox="1"/>
          <p:nvPr/>
        </p:nvSpPr>
        <p:spPr>
          <a:xfrm>
            <a:off x="838198" y="1754604"/>
            <a:ext cx="10782672" cy="330346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chemeClr val="dk1"/>
                </a:solidFill>
                <a:latin typeface="Corbel"/>
                <a:ea typeface="Corbel"/>
                <a:cs typeface="Corbel"/>
                <a:sym typeface="Corbel"/>
              </a:rPr>
              <a:t>Mental Health Disorders and Developmental Issues</a:t>
            </a:r>
            <a:endParaRPr/>
          </a:p>
          <a:p>
            <a:pPr marL="342900" marR="0" lvl="0" indent="-342900" algn="l" rtl="0">
              <a:spcBef>
                <a:spcPts val="4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Does the individual have a diagnosed mental health disorder or developmental issue or exhibit behaviors that suggest they may have a mental health disorder or developmental issue?</a:t>
            </a:r>
            <a:endParaRPr/>
          </a:p>
          <a:p>
            <a:pPr marL="0" marR="0" lvl="0" indent="0" algn="l" rtl="0">
              <a:spcBef>
                <a:spcPts val="400"/>
              </a:spcBef>
              <a:spcAft>
                <a:spcPts val="0"/>
              </a:spcAft>
              <a:buNone/>
            </a:pPr>
            <a:r>
              <a:rPr lang="en-GB" sz="2400" b="1">
                <a:solidFill>
                  <a:schemeClr val="dk1"/>
                </a:solidFill>
                <a:latin typeface="Corbel"/>
                <a:ea typeface="Corbel"/>
                <a:cs typeface="Corbel"/>
                <a:sym typeface="Corbel"/>
              </a:rPr>
              <a:t>Violence as an Option</a:t>
            </a:r>
            <a:endParaRPr/>
          </a:p>
          <a:p>
            <a:pPr marL="342900" marR="0" lvl="0" indent="-342900" algn="l" rtl="0">
              <a:spcBef>
                <a:spcPts val="4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Do they see violence as an acceptable, desirable (only?) way to solve a problem?</a:t>
            </a:r>
            <a:endParaRPr/>
          </a:p>
          <a:p>
            <a:pPr marL="0" marR="0" lvl="0" indent="0" algn="l" rtl="0">
              <a:spcBef>
                <a:spcPts val="400"/>
              </a:spcBef>
              <a:spcAft>
                <a:spcPts val="0"/>
              </a:spcAft>
              <a:buNone/>
            </a:pPr>
            <a:r>
              <a:rPr lang="en-GB" sz="2400" b="1">
                <a:solidFill>
                  <a:schemeClr val="dk1"/>
                </a:solidFill>
                <a:latin typeface="Corbel"/>
                <a:ea typeface="Corbel"/>
                <a:cs typeface="Corbel"/>
                <a:sym typeface="Corbel"/>
              </a:rPr>
              <a:t>Concerned Others</a:t>
            </a:r>
            <a:endParaRPr/>
          </a:p>
          <a:p>
            <a:pPr marL="342900" marR="0" lvl="0" indent="-342900" algn="l" rtl="0">
              <a:spcBef>
                <a:spcPts val="4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Are other people concerned about the individual’s potential for violence?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4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4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4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63"/>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Investigative themes</a:t>
            </a:r>
            <a:endParaRPr b="1">
              <a:solidFill>
                <a:srgbClr val="002060"/>
              </a:solidFill>
              <a:latin typeface="Corbel"/>
              <a:ea typeface="Corbel"/>
              <a:cs typeface="Corbel"/>
              <a:sym typeface="Corbel"/>
            </a:endParaRPr>
          </a:p>
        </p:txBody>
      </p:sp>
      <p:pic>
        <p:nvPicPr>
          <p:cNvPr id="753" name="Google Shape;753;p63"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754" name="Google Shape;754;p63"/>
          <p:cNvSpPr txBox="1"/>
          <p:nvPr/>
        </p:nvSpPr>
        <p:spPr>
          <a:xfrm>
            <a:off x="838198" y="1754604"/>
            <a:ext cx="10782672" cy="29341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chemeClr val="dk1"/>
                </a:solidFill>
                <a:latin typeface="Corbel"/>
                <a:ea typeface="Corbel"/>
                <a:cs typeface="Corbel"/>
                <a:sym typeface="Corbel"/>
              </a:rPr>
              <a:t>Planning and Capacity to Carry Out an Attack</a:t>
            </a:r>
            <a:endParaRPr/>
          </a:p>
          <a:p>
            <a:pPr marL="342900" marR="0" lvl="0" indent="-342900" algn="l" rtl="0">
              <a:spcBef>
                <a:spcPts val="4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Does the student have the ability, intent and will to plan and carry out an attack?</a:t>
            </a:r>
            <a:endParaRPr/>
          </a:p>
          <a:p>
            <a:pPr marL="0" marR="0" lvl="0" indent="0" algn="l" rtl="0">
              <a:spcBef>
                <a:spcPts val="400"/>
              </a:spcBef>
              <a:spcAft>
                <a:spcPts val="0"/>
              </a:spcAft>
              <a:buNone/>
            </a:pPr>
            <a:r>
              <a:rPr lang="en-GB" sz="2400" b="1">
                <a:solidFill>
                  <a:schemeClr val="dk1"/>
                </a:solidFill>
                <a:latin typeface="Corbel"/>
                <a:ea typeface="Corbel"/>
                <a:cs typeface="Corbel"/>
                <a:sym typeface="Corbel"/>
              </a:rPr>
              <a:t>Consistency</a:t>
            </a:r>
            <a:endParaRPr/>
          </a:p>
          <a:p>
            <a:pPr marL="342900" marR="0" lvl="0" indent="-342900" algn="l" rtl="0">
              <a:spcBef>
                <a:spcPts val="4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Are the student’s conversation and “story” consistent with his or her actions?</a:t>
            </a:r>
            <a:endParaRPr/>
          </a:p>
          <a:p>
            <a:pPr marL="0" marR="0" lvl="0" indent="0" algn="l" rtl="0">
              <a:spcBef>
                <a:spcPts val="400"/>
              </a:spcBef>
              <a:spcAft>
                <a:spcPts val="0"/>
              </a:spcAft>
              <a:buNone/>
            </a:pPr>
            <a:r>
              <a:rPr lang="en-GB" sz="2400" b="1">
                <a:solidFill>
                  <a:schemeClr val="dk1"/>
                </a:solidFill>
                <a:latin typeface="Corbel"/>
                <a:ea typeface="Corbel"/>
                <a:cs typeface="Corbel"/>
                <a:sym typeface="Corbel"/>
              </a:rPr>
              <a:t>Protective Factors</a:t>
            </a:r>
            <a:endParaRPr/>
          </a:p>
          <a:p>
            <a:pPr marL="342900" marR="0" lvl="0" indent="-342900" algn="l" rtl="0">
              <a:spcBef>
                <a:spcPts val="4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Does the student have a positive</a:t>
            </a:r>
            <a:r>
              <a:rPr lang="en-GB" sz="2400">
                <a:solidFill>
                  <a:schemeClr val="dk1"/>
                </a:solidFill>
                <a:latin typeface="Calibri"/>
                <a:ea typeface="Calibri"/>
                <a:cs typeface="Calibri"/>
                <a:sym typeface="Calibri"/>
              </a:rPr>
              <a:t>, trusting, sustained relationship with at least one responsible person?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5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5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5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5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5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64"/>
          <p:cNvSpPr txBox="1"/>
          <p:nvPr/>
        </p:nvSpPr>
        <p:spPr>
          <a:xfrm>
            <a:off x="3702711" y="5314852"/>
            <a:ext cx="6488138" cy="669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749">
                <a:solidFill>
                  <a:schemeClr val="lt1"/>
                </a:solidFill>
                <a:latin typeface="Calibri"/>
                <a:ea typeface="Calibri"/>
                <a:cs typeface="Calibri"/>
                <a:sym typeface="Calibri"/>
              </a:rPr>
              <a:t>Insert title of next section here</a:t>
            </a:r>
            <a:endParaRPr sz="3749">
              <a:solidFill>
                <a:schemeClr val="lt1"/>
              </a:solidFill>
              <a:latin typeface="Calibri"/>
              <a:ea typeface="Calibri"/>
              <a:cs typeface="Calibri"/>
              <a:sym typeface="Calibri"/>
            </a:endParaRPr>
          </a:p>
        </p:txBody>
      </p:sp>
      <p:sp>
        <p:nvSpPr>
          <p:cNvPr id="761" name="Google Shape;761;p64"/>
          <p:cNvSpPr txBox="1"/>
          <p:nvPr/>
        </p:nvSpPr>
        <p:spPr>
          <a:xfrm>
            <a:off x="4128541" y="2082738"/>
            <a:ext cx="6488138" cy="12462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749">
                <a:solidFill>
                  <a:srgbClr val="FF0000"/>
                </a:solidFill>
                <a:latin typeface="Calibri"/>
                <a:ea typeface="Calibri"/>
                <a:cs typeface="Calibri"/>
                <a:sym typeface="Calibri"/>
              </a:rPr>
              <a:t>Insert relevant image behind this slide</a:t>
            </a:r>
            <a:endParaRPr sz="3749">
              <a:solidFill>
                <a:srgbClr val="FF0000"/>
              </a:solidFill>
              <a:latin typeface="Calibri"/>
              <a:ea typeface="Calibri"/>
              <a:cs typeface="Calibri"/>
              <a:sym typeface="Calibri"/>
            </a:endParaRPr>
          </a:p>
        </p:txBody>
      </p:sp>
      <p:pic>
        <p:nvPicPr>
          <p:cNvPr id="762" name="Google Shape;762;p64"/>
          <p:cNvPicPr preferRelativeResize="0"/>
          <p:nvPr/>
        </p:nvPicPr>
        <p:blipFill rotWithShape="1">
          <a:blip r:embed="rId3">
            <a:alphaModFix/>
          </a:blip>
          <a:srcRect/>
          <a:stretch/>
        </p:blipFill>
        <p:spPr>
          <a:xfrm>
            <a:off x="2389499" y="914432"/>
            <a:ext cx="9460273" cy="6333535"/>
          </a:xfrm>
          <a:prstGeom prst="rect">
            <a:avLst/>
          </a:prstGeom>
          <a:noFill/>
          <a:ln>
            <a:noFill/>
          </a:ln>
        </p:spPr>
      </p:pic>
      <p:pic>
        <p:nvPicPr>
          <p:cNvPr id="763" name="Google Shape;763;p64"/>
          <p:cNvPicPr preferRelativeResize="0"/>
          <p:nvPr/>
        </p:nvPicPr>
        <p:blipFill rotWithShape="1">
          <a:blip r:embed="rId4">
            <a:alphaModFix/>
          </a:blip>
          <a:srcRect l="14222" t="2331" r="5848" b="23820"/>
          <a:stretch/>
        </p:blipFill>
        <p:spPr>
          <a:xfrm>
            <a:off x="1570" y="2"/>
            <a:ext cx="12188326" cy="6858000"/>
          </a:xfrm>
          <a:prstGeom prst="rect">
            <a:avLst/>
          </a:prstGeom>
          <a:noFill/>
          <a:ln>
            <a:noFill/>
          </a:ln>
        </p:spPr>
      </p:pic>
      <p:sp>
        <p:nvSpPr>
          <p:cNvPr id="764" name="Google Shape;764;p64"/>
          <p:cNvSpPr/>
          <p:nvPr/>
        </p:nvSpPr>
        <p:spPr>
          <a:xfrm>
            <a:off x="-7600" y="389967"/>
            <a:ext cx="12207200" cy="942170"/>
          </a:xfrm>
          <a:prstGeom prst="rect">
            <a:avLst/>
          </a:prstGeom>
          <a:solidFill>
            <a:srgbClr val="222A35">
              <a:alpha val="46666"/>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3333">
                <a:solidFill>
                  <a:schemeClr val="lt1"/>
                </a:solidFill>
                <a:latin typeface="Calibri"/>
                <a:ea typeface="Calibri"/>
                <a:cs typeface="Calibri"/>
                <a:sym typeface="Calibri"/>
              </a:rPr>
              <a:t>Potential Sources of Information – Group Work Exercise</a:t>
            </a:r>
            <a:endParaRPr/>
          </a:p>
        </p:txBody>
      </p:sp>
      <p:pic>
        <p:nvPicPr>
          <p:cNvPr id="765" name="Google Shape;765;p64"/>
          <p:cNvPicPr preferRelativeResize="0"/>
          <p:nvPr/>
        </p:nvPicPr>
        <p:blipFill rotWithShape="1">
          <a:blip r:embed="rId5">
            <a:alphaModFix/>
          </a:blip>
          <a:srcRect/>
          <a:stretch/>
        </p:blipFill>
        <p:spPr>
          <a:xfrm>
            <a:off x="-8239" y="5749368"/>
            <a:ext cx="3655201" cy="1207907"/>
          </a:xfrm>
          <a:prstGeom prst="rect">
            <a:avLst/>
          </a:prstGeom>
          <a:noFill/>
          <a:ln>
            <a:noFill/>
          </a:ln>
        </p:spPr>
      </p:pic>
    </p:spTree>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Sources of information</a:t>
            </a:r>
            <a:endParaRPr/>
          </a:p>
        </p:txBody>
      </p:sp>
      <p:pic>
        <p:nvPicPr>
          <p:cNvPr id="772" name="Google Shape;772;p65"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773" name="Google Shape;773;p65"/>
          <p:cNvSpPr txBox="1"/>
          <p:nvPr/>
        </p:nvSpPr>
        <p:spPr>
          <a:xfrm>
            <a:off x="838198" y="1754604"/>
            <a:ext cx="10782301" cy="34163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chemeClr val="dk1"/>
                </a:solidFill>
                <a:latin typeface="Corbel"/>
                <a:ea typeface="Corbel"/>
                <a:cs typeface="Corbel"/>
                <a:sym typeface="Corbel"/>
              </a:rPr>
              <a:t>Background Information</a:t>
            </a:r>
            <a:endParaRPr dirty="0"/>
          </a:p>
          <a:p>
            <a:pPr marL="342900" marR="0" lvl="0" indent="-342900" algn="l" rtl="0">
              <a:spcBef>
                <a:spcPts val="0"/>
              </a:spcBef>
              <a:spcAft>
                <a:spcPts val="0"/>
              </a:spcAft>
              <a:buClr>
                <a:schemeClr val="dk1"/>
              </a:buClr>
              <a:buSzPts val="2400"/>
              <a:buFont typeface="Arial"/>
              <a:buChar char="•"/>
            </a:pPr>
            <a:r>
              <a:rPr lang="en-GB" sz="2400" dirty="0">
                <a:solidFill>
                  <a:schemeClr val="dk1"/>
                </a:solidFill>
                <a:latin typeface="Corbel"/>
                <a:ea typeface="Corbel"/>
                <a:cs typeface="Corbel"/>
                <a:sym typeface="Corbel"/>
              </a:rPr>
              <a:t>Recent and historical school or work performance history</a:t>
            </a:r>
            <a:endParaRPr dirty="0"/>
          </a:p>
          <a:p>
            <a:pPr marL="342900" marR="0" lvl="0" indent="-342900" algn="l" rtl="0">
              <a:spcBef>
                <a:spcPts val="0"/>
              </a:spcBef>
              <a:spcAft>
                <a:spcPts val="0"/>
              </a:spcAft>
              <a:buClr>
                <a:schemeClr val="dk1"/>
              </a:buClr>
              <a:buSzPts val="2400"/>
              <a:buFont typeface="Arial"/>
              <a:buChar char="•"/>
            </a:pPr>
            <a:r>
              <a:rPr lang="en-GB" sz="2400" dirty="0">
                <a:solidFill>
                  <a:schemeClr val="dk1"/>
                </a:solidFill>
                <a:latin typeface="Corbel"/>
                <a:ea typeface="Corbel"/>
                <a:cs typeface="Corbel"/>
                <a:sym typeface="Corbel"/>
              </a:rPr>
              <a:t>Prior TAT contact(s)</a:t>
            </a:r>
            <a:endParaRPr dirty="0"/>
          </a:p>
          <a:p>
            <a:pPr marL="342900" marR="0" lvl="0" indent="-342900" algn="l" rtl="0">
              <a:spcBef>
                <a:spcPts val="0"/>
              </a:spcBef>
              <a:spcAft>
                <a:spcPts val="0"/>
              </a:spcAft>
              <a:buClr>
                <a:schemeClr val="dk1"/>
              </a:buClr>
              <a:buSzPts val="2400"/>
              <a:buFont typeface="Arial"/>
              <a:buChar char="•"/>
            </a:pPr>
            <a:r>
              <a:rPr lang="en-GB" sz="2400" dirty="0">
                <a:solidFill>
                  <a:schemeClr val="dk1"/>
                </a:solidFill>
                <a:latin typeface="Corbel"/>
                <a:ea typeface="Corbel"/>
                <a:cs typeface="Corbel"/>
                <a:sym typeface="Corbel"/>
              </a:rPr>
              <a:t>Contact with law enforcement or security at school and in the community</a:t>
            </a:r>
            <a:endParaRPr dirty="0"/>
          </a:p>
          <a:p>
            <a:pPr marL="342900" marR="0" lvl="0" indent="-342900" algn="l" rtl="0">
              <a:spcBef>
                <a:spcPts val="0"/>
              </a:spcBef>
              <a:spcAft>
                <a:spcPts val="0"/>
              </a:spcAft>
              <a:buClr>
                <a:schemeClr val="dk1"/>
              </a:buClr>
              <a:buSzPts val="2400"/>
              <a:buFont typeface="Arial"/>
              <a:buChar char="•"/>
            </a:pPr>
            <a:r>
              <a:rPr lang="en-GB" sz="2400" dirty="0">
                <a:solidFill>
                  <a:schemeClr val="dk1"/>
                </a:solidFill>
                <a:latin typeface="Corbel"/>
                <a:ea typeface="Corbel"/>
                <a:cs typeface="Corbel"/>
                <a:sym typeface="Corbel"/>
              </a:rPr>
              <a:t>Student records</a:t>
            </a:r>
            <a:endParaRPr dirty="0"/>
          </a:p>
          <a:p>
            <a:pPr marL="0" marR="0" lvl="0" indent="0" algn="l" rtl="0">
              <a:spcBef>
                <a:spcPts val="0"/>
              </a:spcBef>
              <a:spcAft>
                <a:spcPts val="0"/>
              </a:spcAft>
              <a:buNone/>
            </a:pPr>
            <a:r>
              <a:rPr lang="en-GB" sz="2400" b="1" dirty="0">
                <a:solidFill>
                  <a:schemeClr val="dk1"/>
                </a:solidFill>
                <a:latin typeface="Corbel"/>
                <a:ea typeface="Corbel"/>
                <a:cs typeface="Corbel"/>
                <a:sym typeface="Corbel"/>
              </a:rPr>
              <a:t>Other Sources of Information</a:t>
            </a:r>
            <a:endParaRPr dirty="0"/>
          </a:p>
          <a:p>
            <a:pPr marL="342900" marR="0" lvl="0" indent="-342900" algn="l" rtl="0">
              <a:spcBef>
                <a:spcPts val="0"/>
              </a:spcBef>
              <a:spcAft>
                <a:spcPts val="0"/>
              </a:spcAft>
              <a:buClr>
                <a:schemeClr val="dk1"/>
              </a:buClr>
              <a:buSzPts val="2400"/>
              <a:buFont typeface="Arial"/>
              <a:buChar char="•"/>
            </a:pPr>
            <a:r>
              <a:rPr lang="en-GB" sz="2400" dirty="0">
                <a:solidFill>
                  <a:schemeClr val="dk1"/>
                </a:solidFill>
                <a:latin typeface="Corbel"/>
                <a:ea typeface="Corbel"/>
                <a:cs typeface="Corbel"/>
                <a:sym typeface="Corbel"/>
              </a:rPr>
              <a:t>Information from the threat recipient, witnesses, target, student, caregivers, teachers and others who regularly interact with the individual</a:t>
            </a:r>
            <a:endParaRPr dirty="0"/>
          </a:p>
          <a:p>
            <a:pPr marL="342900" marR="0" lvl="0" indent="-190500" algn="l" rtl="0">
              <a:spcBef>
                <a:spcPts val="0"/>
              </a:spcBef>
              <a:spcAft>
                <a:spcPts val="0"/>
              </a:spcAft>
              <a:buClr>
                <a:schemeClr val="dk1"/>
              </a:buClr>
              <a:buSzPts val="2400"/>
              <a:buFont typeface="Arial"/>
              <a:buNone/>
            </a:pPr>
            <a:endParaRPr sz="2400" dirty="0">
              <a:solidFill>
                <a:schemeClr val="dk1"/>
              </a:solidFill>
              <a:latin typeface="Corbel"/>
              <a:ea typeface="Corbel"/>
              <a:cs typeface="Corbel"/>
              <a:sym typeface="Corbel"/>
            </a:endParaRPr>
          </a:p>
        </p:txBody>
      </p:sp>
      <p:sp>
        <p:nvSpPr>
          <p:cNvPr id="774" name="Google Shape;774;p65"/>
          <p:cNvSpPr txBox="1"/>
          <p:nvPr/>
        </p:nvSpPr>
        <p:spPr>
          <a:xfrm>
            <a:off x="4201886" y="4676478"/>
            <a:ext cx="7021134" cy="1672253"/>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GB" sz="2400" dirty="0">
                <a:solidFill>
                  <a:schemeClr val="dk1"/>
                </a:solidFill>
                <a:latin typeface="Calibri"/>
                <a:ea typeface="Calibri"/>
                <a:cs typeface="Calibri"/>
                <a:sym typeface="Calibri"/>
              </a:rPr>
              <a:t>Search of person, property, locker and/or desk</a:t>
            </a:r>
            <a:endParaRPr dirty="0"/>
          </a:p>
          <a:p>
            <a:pPr marL="342900" marR="0" lvl="0" indent="-342900" algn="l" rtl="0">
              <a:spcBef>
                <a:spcPts val="400"/>
              </a:spcBef>
              <a:spcAft>
                <a:spcPts val="0"/>
              </a:spcAft>
              <a:buClr>
                <a:schemeClr val="dk1"/>
              </a:buClr>
              <a:buSzPts val="2400"/>
              <a:buFont typeface="Arial"/>
              <a:buChar char="•"/>
            </a:pPr>
            <a:r>
              <a:rPr lang="en-GB" sz="2400" dirty="0">
                <a:solidFill>
                  <a:schemeClr val="dk1"/>
                </a:solidFill>
                <a:latin typeface="Calibri"/>
                <a:ea typeface="Calibri"/>
                <a:cs typeface="Calibri"/>
                <a:sym typeface="Calibri"/>
              </a:rPr>
              <a:t>Information from previous schools</a:t>
            </a:r>
            <a:endParaRPr dirty="0"/>
          </a:p>
          <a:p>
            <a:pPr marL="342900" marR="0" lvl="0" indent="-342900" algn="l" rtl="0">
              <a:spcBef>
                <a:spcPts val="400"/>
              </a:spcBef>
              <a:spcAft>
                <a:spcPts val="0"/>
              </a:spcAft>
              <a:buClr>
                <a:schemeClr val="dk1"/>
              </a:buClr>
              <a:buSzPts val="2400"/>
              <a:buFont typeface="Arial"/>
              <a:buChar char="•"/>
            </a:pPr>
            <a:r>
              <a:rPr lang="en-GB" sz="2400" dirty="0">
                <a:solidFill>
                  <a:schemeClr val="dk1"/>
                </a:solidFill>
                <a:latin typeface="Calibri"/>
                <a:ea typeface="Calibri"/>
                <a:cs typeface="Calibri"/>
                <a:sym typeface="Calibri"/>
              </a:rPr>
              <a:t>Information from community-based medical or mental health providers</a:t>
            </a:r>
            <a:endParaRPr dirty="0"/>
          </a:p>
        </p:txBody>
      </p:sp>
      <p:sp>
        <p:nvSpPr>
          <p:cNvPr id="775" name="Google Shape;775;p65"/>
          <p:cNvSpPr txBox="1"/>
          <p:nvPr/>
        </p:nvSpPr>
        <p:spPr>
          <a:xfrm>
            <a:off x="838199" y="4727233"/>
            <a:ext cx="3592287" cy="156966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GB" sz="2400" dirty="0">
                <a:solidFill>
                  <a:schemeClr val="dk1"/>
                </a:solidFill>
                <a:latin typeface="Corbel"/>
                <a:ea typeface="Corbel"/>
                <a:cs typeface="Corbel"/>
                <a:sym typeface="Corbel"/>
              </a:rPr>
              <a:t>Social media presence</a:t>
            </a:r>
            <a:endParaRPr dirty="0"/>
          </a:p>
          <a:p>
            <a:pPr marL="342900" marR="0" lvl="0" indent="-342900" algn="l" rtl="0">
              <a:spcBef>
                <a:spcPts val="0"/>
              </a:spcBef>
              <a:spcAft>
                <a:spcPts val="0"/>
              </a:spcAft>
              <a:buClr>
                <a:schemeClr val="dk1"/>
              </a:buClr>
              <a:buSzPts val="2400"/>
              <a:buFont typeface="Arial"/>
              <a:buChar char="•"/>
            </a:pPr>
            <a:r>
              <a:rPr lang="en-GB" sz="2400" dirty="0">
                <a:solidFill>
                  <a:schemeClr val="dk1"/>
                </a:solidFill>
                <a:latin typeface="Corbel"/>
                <a:ea typeface="Corbel"/>
                <a:cs typeface="Corbel"/>
                <a:sym typeface="Corbel"/>
              </a:rPr>
              <a:t>Internet usage / search history</a:t>
            </a:r>
            <a:endParaRPr dirty="0"/>
          </a:p>
          <a:p>
            <a:pPr marL="342900" marR="0" lvl="0" indent="-342900" algn="l" rtl="0">
              <a:spcBef>
                <a:spcPts val="0"/>
              </a:spcBef>
              <a:spcAft>
                <a:spcPts val="0"/>
              </a:spcAft>
              <a:buClr>
                <a:schemeClr val="dk1"/>
              </a:buClr>
              <a:buSzPts val="2400"/>
              <a:buFont typeface="Arial"/>
              <a:buChar char="•"/>
            </a:pPr>
            <a:r>
              <a:rPr lang="en-GB" sz="2400" dirty="0">
                <a:solidFill>
                  <a:schemeClr val="dk1"/>
                </a:solidFill>
                <a:latin typeface="Corbel"/>
                <a:ea typeface="Corbel"/>
                <a:cs typeface="Corbel"/>
                <a:sym typeface="Corbel"/>
              </a:rPr>
              <a:t>Criminal records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66"/>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Access health records and behavioral history </a:t>
            </a:r>
            <a:endParaRPr b="1">
              <a:solidFill>
                <a:srgbClr val="002060"/>
              </a:solidFill>
              <a:latin typeface="Corbel"/>
              <a:ea typeface="Corbel"/>
              <a:cs typeface="Corbel"/>
              <a:sym typeface="Corbel"/>
            </a:endParaRPr>
          </a:p>
        </p:txBody>
      </p:sp>
      <p:pic>
        <p:nvPicPr>
          <p:cNvPr id="782" name="Google Shape;782;p66"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783" name="Google Shape;783;p66"/>
          <p:cNvSpPr txBox="1"/>
          <p:nvPr/>
        </p:nvSpPr>
        <p:spPr>
          <a:xfrm>
            <a:off x="838198" y="1754604"/>
            <a:ext cx="10782672" cy="5093702"/>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100"/>
              <a:buFont typeface="Arial"/>
              <a:buChar char="•"/>
            </a:pPr>
            <a:r>
              <a:rPr lang="en-GB" sz="2100">
                <a:solidFill>
                  <a:schemeClr val="dk1"/>
                </a:solidFill>
                <a:latin typeface="Corbel"/>
                <a:ea typeface="Corbel"/>
                <a:cs typeface="Corbel"/>
                <a:sym typeface="Corbel"/>
              </a:rPr>
              <a:t>Upon a preliminary determination a student's behavior may indicate a threat to the safety of the student, other students, school employees, school facilities, the community or others … to facilitate the timely assessment of, and intervention, a Team </a:t>
            </a:r>
            <a:r>
              <a:rPr lang="en-GB" sz="2100" b="1" i="1">
                <a:solidFill>
                  <a:schemeClr val="dk1"/>
                </a:solidFill>
                <a:latin typeface="Corbel"/>
                <a:ea typeface="Corbel"/>
                <a:cs typeface="Corbel"/>
                <a:sym typeface="Corbel"/>
              </a:rPr>
              <a:t>shall</a:t>
            </a:r>
            <a:r>
              <a:rPr lang="en-GB" sz="2100">
                <a:solidFill>
                  <a:schemeClr val="dk1"/>
                </a:solidFill>
                <a:latin typeface="Corbel"/>
                <a:ea typeface="Corbel"/>
                <a:cs typeface="Corbel"/>
                <a:sym typeface="Corbel"/>
              </a:rPr>
              <a:t> (Art. XIII-E § 1302-E (d)) have access to the following student information </a:t>
            </a:r>
            <a:r>
              <a:rPr lang="en-GB" sz="2100" b="1" i="1">
                <a:solidFill>
                  <a:schemeClr val="dk1"/>
                </a:solidFill>
                <a:latin typeface="Corbel"/>
                <a:ea typeface="Corbel"/>
                <a:cs typeface="Corbel"/>
                <a:sym typeface="Corbel"/>
              </a:rPr>
              <a:t>to the extent permissible under State and Federal law</a:t>
            </a:r>
            <a:r>
              <a:rPr lang="en-GB" sz="2100">
                <a:solidFill>
                  <a:schemeClr val="dk1"/>
                </a:solidFill>
                <a:latin typeface="Corbel"/>
                <a:ea typeface="Corbel"/>
                <a:cs typeface="Corbel"/>
                <a:sym typeface="Corbel"/>
              </a:rPr>
              <a:t>:</a:t>
            </a:r>
            <a:endParaRPr/>
          </a:p>
          <a:p>
            <a:pPr marL="800100" marR="0" lvl="1" indent="-342900" algn="l" rtl="0">
              <a:spcBef>
                <a:spcPts val="600"/>
              </a:spcBef>
              <a:spcAft>
                <a:spcPts val="0"/>
              </a:spcAft>
              <a:buClr>
                <a:schemeClr val="dk1"/>
              </a:buClr>
              <a:buSzPts val="2100"/>
              <a:buFont typeface="Arial"/>
              <a:buChar char="•"/>
            </a:pPr>
            <a:r>
              <a:rPr lang="en-GB" sz="2100" b="0" i="0" u="none" strike="noStrike" cap="none">
                <a:solidFill>
                  <a:schemeClr val="dk1"/>
                </a:solidFill>
                <a:latin typeface="Corbel"/>
                <a:ea typeface="Corbel"/>
                <a:cs typeface="Corbel"/>
                <a:sym typeface="Corbel"/>
              </a:rPr>
              <a:t>Student health records</a:t>
            </a:r>
            <a:endParaRPr/>
          </a:p>
          <a:p>
            <a:pPr marL="800100" marR="0" lvl="1" indent="-342900" algn="l" rtl="0">
              <a:spcBef>
                <a:spcPts val="600"/>
              </a:spcBef>
              <a:spcAft>
                <a:spcPts val="0"/>
              </a:spcAft>
              <a:buClr>
                <a:schemeClr val="dk1"/>
              </a:buClr>
              <a:buSzPts val="2100"/>
              <a:buFont typeface="Arial"/>
              <a:buChar char="•"/>
            </a:pPr>
            <a:r>
              <a:rPr lang="en-GB" sz="2100" b="0" i="0" u="none" strike="noStrike" cap="none">
                <a:solidFill>
                  <a:schemeClr val="dk1"/>
                </a:solidFill>
                <a:latin typeface="Corbel"/>
                <a:ea typeface="Corbel"/>
                <a:cs typeface="Corbel"/>
                <a:sym typeface="Corbel"/>
              </a:rPr>
              <a:t>Prior school disciplinary records</a:t>
            </a:r>
            <a:endParaRPr/>
          </a:p>
          <a:p>
            <a:pPr marL="800100" marR="0" lvl="1" indent="-342900" algn="l" rtl="0">
              <a:spcBef>
                <a:spcPts val="600"/>
              </a:spcBef>
              <a:spcAft>
                <a:spcPts val="0"/>
              </a:spcAft>
              <a:buClr>
                <a:schemeClr val="dk1"/>
              </a:buClr>
              <a:buSzPts val="2100"/>
              <a:buFont typeface="Arial"/>
              <a:buChar char="•"/>
            </a:pPr>
            <a:r>
              <a:rPr lang="en-GB" sz="2100" b="0" i="0" u="none" strike="noStrike" cap="none">
                <a:solidFill>
                  <a:schemeClr val="dk1"/>
                </a:solidFill>
                <a:latin typeface="Corbel"/>
                <a:ea typeface="Corbel"/>
                <a:cs typeface="Corbel"/>
                <a:sym typeface="Corbel"/>
              </a:rPr>
              <a:t>Records or information relating to court adjudication (through juvenile probation)</a:t>
            </a:r>
            <a:endParaRPr/>
          </a:p>
          <a:p>
            <a:pPr marL="800100" marR="0" lvl="1" indent="-342900" algn="l" rtl="0">
              <a:spcBef>
                <a:spcPts val="600"/>
              </a:spcBef>
              <a:spcAft>
                <a:spcPts val="0"/>
              </a:spcAft>
              <a:buClr>
                <a:schemeClr val="dk1"/>
              </a:buClr>
              <a:buSzPts val="2100"/>
              <a:buFont typeface="Arial"/>
              <a:buChar char="•"/>
            </a:pPr>
            <a:r>
              <a:rPr lang="en-GB" sz="2100" b="0" i="0" u="none" strike="noStrike" cap="none">
                <a:solidFill>
                  <a:schemeClr val="dk1"/>
                </a:solidFill>
                <a:latin typeface="Corbel"/>
                <a:ea typeface="Corbel"/>
                <a:cs typeface="Corbel"/>
                <a:sym typeface="Corbel"/>
              </a:rPr>
              <a:t>Records of any prior behavioral or mental health or psychological evaluations or screenings </a:t>
            </a:r>
            <a:r>
              <a:rPr lang="en-GB" sz="2100" b="1" i="1" u="none" strike="noStrike" cap="none">
                <a:solidFill>
                  <a:schemeClr val="dk1"/>
                </a:solidFill>
                <a:latin typeface="Corbel"/>
                <a:ea typeface="Corbel"/>
                <a:cs typeface="Corbel"/>
                <a:sym typeface="Corbel"/>
              </a:rPr>
              <a:t>maintained by the school entity</a:t>
            </a:r>
            <a:endParaRPr/>
          </a:p>
          <a:p>
            <a:pPr marL="800100" marR="0" lvl="1" indent="-342900" algn="l" rtl="0">
              <a:spcBef>
                <a:spcPts val="600"/>
              </a:spcBef>
              <a:spcAft>
                <a:spcPts val="0"/>
              </a:spcAft>
              <a:buClr>
                <a:schemeClr val="dk1"/>
              </a:buClr>
              <a:buSzPts val="2100"/>
              <a:buFont typeface="Arial"/>
              <a:buChar char="•"/>
            </a:pPr>
            <a:r>
              <a:rPr lang="en-GB" sz="2100" b="0" i="0" u="none" strike="noStrike" cap="none">
                <a:solidFill>
                  <a:schemeClr val="dk1"/>
                </a:solidFill>
                <a:latin typeface="Corbel"/>
                <a:ea typeface="Corbel"/>
                <a:cs typeface="Corbel"/>
                <a:sym typeface="Corbel"/>
              </a:rPr>
              <a:t>Other records or information that may be relevant to evaluating a threat or determining treatment or referral options for a student that are maintained by the school entity, e.g., SAP referrals</a:t>
            </a:r>
            <a:endParaRPr/>
          </a:p>
          <a:p>
            <a:pPr marL="800100" marR="0" lvl="1" indent="-203200" algn="l" rtl="0">
              <a:spcBef>
                <a:spcPts val="600"/>
              </a:spcBef>
              <a:spcAft>
                <a:spcPts val="0"/>
              </a:spcAft>
              <a:buClr>
                <a:schemeClr val="dk1"/>
              </a:buClr>
              <a:buSzPts val="2200"/>
              <a:buFont typeface="Arial"/>
              <a:buNone/>
            </a:pPr>
            <a:endParaRPr sz="2200" b="0" i="0" u="none" strike="noStrike" cap="none">
              <a:solidFill>
                <a:schemeClr val="dk1"/>
              </a:solidFill>
              <a:latin typeface="Corbel"/>
              <a:ea typeface="Corbel"/>
              <a:cs typeface="Corbel"/>
              <a:sym typeface="Corbe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8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8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8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67"/>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Access to health records and behavioral history</a:t>
            </a:r>
            <a:endParaRPr b="1">
              <a:solidFill>
                <a:srgbClr val="002060"/>
              </a:solidFill>
              <a:latin typeface="Corbel"/>
              <a:ea typeface="Corbel"/>
              <a:cs typeface="Corbel"/>
              <a:sym typeface="Corbel"/>
            </a:endParaRPr>
          </a:p>
        </p:txBody>
      </p:sp>
      <p:pic>
        <p:nvPicPr>
          <p:cNvPr id="790" name="Google Shape;790;p67"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791" name="Google Shape;791;p67"/>
          <p:cNvSpPr txBox="1"/>
          <p:nvPr/>
        </p:nvSpPr>
        <p:spPr>
          <a:xfrm>
            <a:off x="838198" y="1754604"/>
            <a:ext cx="10782672" cy="4847481"/>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There is a general principle that where school entitles request information from county agencies / juvenile probation service, those recipients shall comply…</a:t>
            </a:r>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…However, there are constraints on access, associated with:</a:t>
            </a:r>
            <a:endParaRPr/>
          </a:p>
          <a:p>
            <a:pPr marL="800100" marR="0" lvl="1" indent="-342900" algn="l" rtl="0">
              <a:spcBef>
                <a:spcPts val="600"/>
              </a:spcBef>
              <a:spcAft>
                <a:spcPts val="0"/>
              </a:spcAft>
              <a:buClr>
                <a:schemeClr val="dk1"/>
              </a:buClr>
              <a:buSzPts val="2200"/>
              <a:buFont typeface="Arial"/>
              <a:buChar char="•"/>
            </a:pPr>
            <a:r>
              <a:rPr lang="en-GB" sz="2200" b="0" i="0" u="none" strike="noStrike" cap="none">
                <a:solidFill>
                  <a:schemeClr val="dk1"/>
                </a:solidFill>
                <a:latin typeface="Corbel"/>
                <a:ea typeface="Corbel"/>
                <a:cs typeface="Corbel"/>
                <a:sym typeface="Corbel"/>
              </a:rPr>
              <a:t>42 Pa.C.S. § 5944 relating to confidential communications to psychiatrists or licensed psychologists</a:t>
            </a:r>
            <a:endParaRPr/>
          </a:p>
          <a:p>
            <a:pPr marL="800100" marR="0" lvl="1" indent="-342900" algn="l" rtl="0">
              <a:spcBef>
                <a:spcPts val="600"/>
              </a:spcBef>
              <a:spcAft>
                <a:spcPts val="0"/>
              </a:spcAft>
              <a:buClr>
                <a:schemeClr val="dk1"/>
              </a:buClr>
              <a:buSzPts val="2200"/>
              <a:buFont typeface="Arial"/>
              <a:buChar char="•"/>
            </a:pPr>
            <a:r>
              <a:rPr lang="en-GB" sz="2200" b="0" i="0" u="none" strike="noStrike" cap="none">
                <a:solidFill>
                  <a:schemeClr val="dk1"/>
                </a:solidFill>
                <a:latin typeface="Corbel"/>
                <a:ea typeface="Corbel"/>
                <a:cs typeface="Corbel"/>
                <a:sym typeface="Corbel"/>
              </a:rPr>
              <a:t>The Family Educational Rights and Privacy Act (FERPA)</a:t>
            </a:r>
            <a:endParaRPr/>
          </a:p>
          <a:p>
            <a:pPr marL="800100" marR="0" lvl="1" indent="-342900" algn="l" rtl="0">
              <a:spcBef>
                <a:spcPts val="600"/>
              </a:spcBef>
              <a:spcAft>
                <a:spcPts val="0"/>
              </a:spcAft>
              <a:buClr>
                <a:schemeClr val="dk1"/>
              </a:buClr>
              <a:buSzPts val="2200"/>
              <a:buFont typeface="Arial"/>
              <a:buChar char="•"/>
            </a:pPr>
            <a:r>
              <a:rPr lang="en-GB" sz="2200" b="0" i="0" u="none" strike="noStrike" cap="none">
                <a:solidFill>
                  <a:schemeClr val="dk1"/>
                </a:solidFill>
                <a:latin typeface="Corbel"/>
                <a:ea typeface="Corbel"/>
                <a:cs typeface="Corbel"/>
                <a:sym typeface="Corbel"/>
              </a:rPr>
              <a:t>Individuals with Disabilities Education Act (IDEA)</a:t>
            </a:r>
            <a:endParaRPr/>
          </a:p>
          <a:p>
            <a:pPr marL="800100" marR="0" lvl="1" indent="-342900" algn="l" rtl="0">
              <a:spcBef>
                <a:spcPts val="600"/>
              </a:spcBef>
              <a:spcAft>
                <a:spcPts val="0"/>
              </a:spcAft>
              <a:buClr>
                <a:schemeClr val="dk1"/>
              </a:buClr>
              <a:buSzPts val="2200"/>
              <a:buFont typeface="Arial"/>
              <a:buChar char="•"/>
            </a:pPr>
            <a:r>
              <a:rPr lang="en-GB" sz="2200" b="0" i="0" u="none" strike="noStrike" cap="none">
                <a:solidFill>
                  <a:schemeClr val="dk1"/>
                </a:solidFill>
                <a:latin typeface="Corbel"/>
                <a:ea typeface="Corbel"/>
                <a:cs typeface="Corbel"/>
                <a:sym typeface="Corbel"/>
              </a:rPr>
              <a:t>Health Insurance Portability and Accountability Act (HIPAA)</a:t>
            </a:r>
            <a:endParaRPr/>
          </a:p>
          <a:p>
            <a:pPr marL="800100" marR="0" lvl="1" indent="-342900" algn="l" rtl="0">
              <a:spcBef>
                <a:spcPts val="600"/>
              </a:spcBef>
              <a:spcAft>
                <a:spcPts val="0"/>
              </a:spcAft>
              <a:buClr>
                <a:schemeClr val="dk1"/>
              </a:buClr>
              <a:buSzPts val="2200"/>
              <a:buFont typeface="Arial"/>
              <a:buChar char="•"/>
            </a:pPr>
            <a:r>
              <a:rPr lang="en-GB" sz="2200" b="0" i="0" u="none" strike="noStrike" cap="none">
                <a:solidFill>
                  <a:schemeClr val="dk1"/>
                </a:solidFill>
                <a:latin typeface="Corbel"/>
                <a:ea typeface="Corbel"/>
                <a:cs typeface="Corbel"/>
                <a:sym typeface="Corbel"/>
              </a:rPr>
              <a:t>DHHS prohibitions and limitations relating to the confidentiality of drug and alcohol treatment records</a:t>
            </a:r>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in many cases however, there are exemptions associated with cases where there is an assessed threat to life or other emergency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9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9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9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68"/>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Access to health records and behavioral history</a:t>
            </a:r>
            <a:endParaRPr b="1">
              <a:solidFill>
                <a:srgbClr val="002060"/>
              </a:solidFill>
              <a:latin typeface="Corbel"/>
              <a:ea typeface="Corbel"/>
              <a:cs typeface="Corbel"/>
              <a:sym typeface="Corbel"/>
            </a:endParaRPr>
          </a:p>
        </p:txBody>
      </p:sp>
      <p:pic>
        <p:nvPicPr>
          <p:cNvPr id="798" name="Google Shape;798;p68"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799" name="Google Shape;799;p68"/>
          <p:cNvSpPr txBox="1"/>
          <p:nvPr/>
        </p:nvSpPr>
        <p:spPr>
          <a:xfrm>
            <a:off x="838198" y="1754604"/>
            <a:ext cx="10782672" cy="2785378"/>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Any information gained from health records or behavioral records is to enable the Team to fulfil its duty to:</a:t>
            </a:r>
            <a:endParaRPr/>
          </a:p>
          <a:p>
            <a:pPr marL="800100" marR="0" lvl="1" indent="-342900" algn="l" rtl="0">
              <a:spcBef>
                <a:spcPts val="600"/>
              </a:spcBef>
              <a:spcAft>
                <a:spcPts val="0"/>
              </a:spcAft>
              <a:buClr>
                <a:schemeClr val="dk1"/>
              </a:buClr>
              <a:buSzPts val="2200"/>
              <a:buFont typeface="Arial"/>
              <a:buChar char="•"/>
            </a:pPr>
            <a:r>
              <a:rPr lang="en-GB" sz="2200" b="1" i="1" u="none" strike="noStrike" cap="none">
                <a:solidFill>
                  <a:schemeClr val="dk1"/>
                </a:solidFill>
                <a:latin typeface="Corbel"/>
                <a:ea typeface="Corbel"/>
                <a:cs typeface="Corbel"/>
                <a:sym typeface="Corbel"/>
              </a:rPr>
              <a:t>Evaluate a threat or the recommended disposition of a threat</a:t>
            </a:r>
            <a:r>
              <a:rPr lang="en-GB" sz="2200" b="0" i="0" u="none" strike="noStrike" cap="none">
                <a:solidFill>
                  <a:schemeClr val="dk1"/>
                </a:solidFill>
                <a:latin typeface="Corbel"/>
                <a:ea typeface="Corbel"/>
                <a:cs typeface="Corbel"/>
                <a:sym typeface="Corbel"/>
              </a:rPr>
              <a:t>…</a:t>
            </a:r>
            <a:endParaRPr/>
          </a:p>
          <a:p>
            <a:pPr marL="800100" marR="0" lvl="1" indent="-342900" algn="l" rtl="0">
              <a:spcBef>
                <a:spcPts val="600"/>
              </a:spcBef>
              <a:spcAft>
                <a:spcPts val="0"/>
              </a:spcAft>
              <a:buClr>
                <a:schemeClr val="dk1"/>
              </a:buClr>
              <a:buSzPts val="2200"/>
              <a:buFont typeface="Arial"/>
              <a:buChar char="•"/>
            </a:pPr>
            <a:r>
              <a:rPr lang="en-GB" sz="2200" b="0" i="0" u="none" strike="noStrike" cap="none">
                <a:solidFill>
                  <a:schemeClr val="dk1"/>
                </a:solidFill>
                <a:latin typeface="Corbel"/>
                <a:ea typeface="Corbel"/>
                <a:cs typeface="Corbel"/>
                <a:sym typeface="Corbel"/>
              </a:rPr>
              <a:t>…and, </a:t>
            </a:r>
            <a:r>
              <a:rPr lang="en-GB" sz="2200" b="1" i="1" u="none" strike="noStrike" cap="none">
                <a:solidFill>
                  <a:schemeClr val="dk1"/>
                </a:solidFill>
                <a:latin typeface="Corbel"/>
                <a:ea typeface="Corbel"/>
                <a:cs typeface="Corbel"/>
                <a:sym typeface="Corbel"/>
              </a:rPr>
              <a:t>no member of a team may redisclose any record or information obtained [through exercise of their Code-mandated authority] or otherwise use any record of a student beyond the purpose for which the disclosure was made to the team</a:t>
            </a:r>
            <a:r>
              <a:rPr lang="en-GB" sz="2200" b="0" i="0" u="none" strike="noStrike" cap="none">
                <a:solidFill>
                  <a:schemeClr val="dk1"/>
                </a:solidFill>
                <a:latin typeface="Corbel"/>
                <a:ea typeface="Corbel"/>
                <a:cs typeface="Corbel"/>
                <a:sym typeface="Corbel"/>
              </a:rPr>
              <a:t> </a:t>
            </a:r>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Documentation maintained by the TAT is not subject to PA Right To Know Law</a:t>
            </a:r>
            <a:endParaRPr/>
          </a:p>
        </p:txBody>
      </p:sp>
      <p:pic>
        <p:nvPicPr>
          <p:cNvPr id="800" name="Google Shape;800;p68" descr="Image result for png question"/>
          <p:cNvPicPr preferRelativeResize="0"/>
          <p:nvPr/>
        </p:nvPicPr>
        <p:blipFill rotWithShape="1">
          <a:blip r:embed="rId4">
            <a:alphaModFix/>
          </a:blip>
          <a:srcRect/>
          <a:stretch/>
        </p:blipFill>
        <p:spPr>
          <a:xfrm>
            <a:off x="3276801" y="5184285"/>
            <a:ext cx="404560" cy="384720"/>
          </a:xfrm>
          <a:prstGeom prst="rect">
            <a:avLst/>
          </a:prstGeom>
          <a:noFill/>
          <a:ln>
            <a:noFill/>
          </a:ln>
        </p:spPr>
      </p:pic>
      <p:sp>
        <p:nvSpPr>
          <p:cNvPr id="801" name="Google Shape;801;p68"/>
          <p:cNvSpPr/>
          <p:nvPr/>
        </p:nvSpPr>
        <p:spPr>
          <a:xfrm>
            <a:off x="3842658" y="4991925"/>
            <a:ext cx="7683816" cy="76944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GB" sz="2200" b="1" i="1">
                <a:solidFill>
                  <a:schemeClr val="dk1"/>
                </a:solidFill>
                <a:latin typeface="Corbel"/>
                <a:ea typeface="Corbel"/>
                <a:cs typeface="Corbel"/>
                <a:sym typeface="Corbel"/>
              </a:rPr>
              <a:t>How can obstacles to gaining allowable access to behavioral and mental health records and criminal history be overcome?</a:t>
            </a:r>
            <a:endParaRPr sz="2200" b="1" i="1" u="none" strike="noStrike" cap="none">
              <a:solidFill>
                <a:schemeClr val="dk1"/>
              </a:solidFill>
              <a:latin typeface="Corbel"/>
              <a:ea typeface="Corbel"/>
              <a:cs typeface="Corbel"/>
              <a:sym typeface="Corbe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0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7"/>
          <p:cNvPicPr preferRelativeResize="0"/>
          <p:nvPr/>
        </p:nvPicPr>
        <p:blipFill rotWithShape="1">
          <a:blip r:embed="rId3">
            <a:alphaModFix/>
          </a:blip>
          <a:srcRect/>
          <a:stretch/>
        </p:blipFill>
        <p:spPr>
          <a:xfrm>
            <a:off x="7260844" y="702304"/>
            <a:ext cx="5033712" cy="3355809"/>
          </a:xfrm>
          <a:prstGeom prst="rect">
            <a:avLst/>
          </a:prstGeom>
          <a:noFill/>
          <a:ln>
            <a:noFill/>
          </a:ln>
        </p:spPr>
      </p:pic>
      <p:pic>
        <p:nvPicPr>
          <p:cNvPr id="158" name="Google Shape;158;p7"/>
          <p:cNvPicPr preferRelativeResize="0"/>
          <p:nvPr/>
        </p:nvPicPr>
        <p:blipFill rotWithShape="1">
          <a:blip r:embed="rId4">
            <a:alphaModFix/>
          </a:blip>
          <a:srcRect/>
          <a:stretch/>
        </p:blipFill>
        <p:spPr>
          <a:xfrm>
            <a:off x="3904526" y="191793"/>
            <a:ext cx="4822543" cy="3240750"/>
          </a:xfrm>
          <a:prstGeom prst="rect">
            <a:avLst/>
          </a:prstGeom>
          <a:noFill/>
          <a:ln>
            <a:noFill/>
          </a:ln>
        </p:spPr>
      </p:pic>
      <p:pic>
        <p:nvPicPr>
          <p:cNvPr id="159" name="Google Shape;159;p7"/>
          <p:cNvPicPr preferRelativeResize="0"/>
          <p:nvPr/>
        </p:nvPicPr>
        <p:blipFill rotWithShape="1">
          <a:blip r:embed="rId5">
            <a:alphaModFix/>
          </a:blip>
          <a:srcRect/>
          <a:stretch/>
        </p:blipFill>
        <p:spPr>
          <a:xfrm>
            <a:off x="-289724" y="430422"/>
            <a:ext cx="5033712" cy="3108475"/>
          </a:xfrm>
          <a:prstGeom prst="rect">
            <a:avLst/>
          </a:prstGeom>
          <a:noFill/>
          <a:ln>
            <a:noFill/>
          </a:ln>
        </p:spPr>
      </p:pic>
      <p:sp>
        <p:nvSpPr>
          <p:cNvPr id="160" name="Google Shape;160;p7"/>
          <p:cNvSpPr/>
          <p:nvPr/>
        </p:nvSpPr>
        <p:spPr>
          <a:xfrm>
            <a:off x="1838" y="1"/>
            <a:ext cx="12188324" cy="6840689"/>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749">
              <a:solidFill>
                <a:schemeClr val="lt1"/>
              </a:solidFill>
              <a:latin typeface="Calibri"/>
              <a:ea typeface="Calibri"/>
              <a:cs typeface="Calibri"/>
              <a:sym typeface="Calibri"/>
            </a:endParaRPr>
          </a:p>
        </p:txBody>
      </p:sp>
      <p:pic>
        <p:nvPicPr>
          <p:cNvPr id="161" name="Google Shape;161;p7"/>
          <p:cNvPicPr preferRelativeResize="0"/>
          <p:nvPr/>
        </p:nvPicPr>
        <p:blipFill rotWithShape="1">
          <a:blip r:embed="rId6">
            <a:alphaModFix/>
          </a:blip>
          <a:srcRect/>
          <a:stretch/>
        </p:blipFill>
        <p:spPr>
          <a:xfrm>
            <a:off x="518675" y="1715865"/>
            <a:ext cx="7756548" cy="5124838"/>
          </a:xfrm>
          <a:prstGeom prst="rect">
            <a:avLst/>
          </a:prstGeom>
          <a:noFill/>
          <a:ln>
            <a:noFill/>
          </a:ln>
        </p:spPr>
      </p:pic>
      <p:pic>
        <p:nvPicPr>
          <p:cNvPr id="162" name="Google Shape;162;p7"/>
          <p:cNvPicPr preferRelativeResize="0"/>
          <p:nvPr/>
        </p:nvPicPr>
        <p:blipFill rotWithShape="1">
          <a:blip r:embed="rId7">
            <a:alphaModFix/>
          </a:blip>
          <a:srcRect/>
          <a:stretch/>
        </p:blipFill>
        <p:spPr>
          <a:xfrm>
            <a:off x="7066023" y="3647755"/>
            <a:ext cx="5192607" cy="3267018"/>
          </a:xfrm>
          <a:prstGeom prst="rect">
            <a:avLst/>
          </a:prstGeom>
          <a:noFill/>
          <a:ln>
            <a:noFill/>
          </a:ln>
        </p:spPr>
      </p:pic>
      <p:pic>
        <p:nvPicPr>
          <p:cNvPr id="163" name="Google Shape;163;p7"/>
          <p:cNvPicPr preferRelativeResize="0"/>
          <p:nvPr/>
        </p:nvPicPr>
        <p:blipFill rotWithShape="1">
          <a:blip r:embed="rId3">
            <a:alphaModFix/>
          </a:blip>
          <a:srcRect/>
          <a:stretch/>
        </p:blipFill>
        <p:spPr>
          <a:xfrm>
            <a:off x="7334853" y="-80697"/>
            <a:ext cx="5033712" cy="3355809"/>
          </a:xfrm>
          <a:prstGeom prst="rect">
            <a:avLst/>
          </a:prstGeom>
          <a:noFill/>
          <a:ln>
            <a:noFill/>
          </a:ln>
        </p:spPr>
      </p:pic>
      <p:pic>
        <p:nvPicPr>
          <p:cNvPr id="164" name="Google Shape;164;p7"/>
          <p:cNvPicPr preferRelativeResize="0"/>
          <p:nvPr/>
        </p:nvPicPr>
        <p:blipFill rotWithShape="1">
          <a:blip r:embed="rId5">
            <a:alphaModFix/>
          </a:blip>
          <a:srcRect/>
          <a:stretch/>
        </p:blipFill>
        <p:spPr>
          <a:xfrm>
            <a:off x="-259903" y="-133835"/>
            <a:ext cx="5033712" cy="3108475"/>
          </a:xfrm>
          <a:prstGeom prst="rect">
            <a:avLst/>
          </a:prstGeom>
          <a:noFill/>
          <a:ln>
            <a:noFill/>
          </a:ln>
        </p:spPr>
      </p:pic>
      <p:pic>
        <p:nvPicPr>
          <p:cNvPr id="165" name="Google Shape;165;p7"/>
          <p:cNvPicPr preferRelativeResize="0"/>
          <p:nvPr/>
        </p:nvPicPr>
        <p:blipFill rotWithShape="1">
          <a:blip r:embed="rId4">
            <a:alphaModFix/>
          </a:blip>
          <a:srcRect/>
          <a:stretch/>
        </p:blipFill>
        <p:spPr>
          <a:xfrm>
            <a:off x="3979722" y="-382332"/>
            <a:ext cx="4822543" cy="3240750"/>
          </a:xfrm>
          <a:prstGeom prst="rect">
            <a:avLst/>
          </a:prstGeom>
          <a:noFill/>
          <a:ln>
            <a:noFill/>
          </a:ln>
        </p:spPr>
      </p:pic>
      <p:pic>
        <p:nvPicPr>
          <p:cNvPr id="166" name="Google Shape;166;p7"/>
          <p:cNvPicPr preferRelativeResize="0"/>
          <p:nvPr/>
        </p:nvPicPr>
        <p:blipFill rotWithShape="1">
          <a:blip r:embed="rId8">
            <a:alphaModFix/>
          </a:blip>
          <a:srcRect/>
          <a:stretch/>
        </p:blipFill>
        <p:spPr>
          <a:xfrm>
            <a:off x="-12295" y="-21165"/>
            <a:ext cx="12221334" cy="6965196"/>
          </a:xfrm>
          <a:prstGeom prst="rect">
            <a:avLst/>
          </a:prstGeom>
          <a:noFill/>
          <a:ln>
            <a:noFill/>
          </a:ln>
        </p:spPr>
      </p:pic>
      <p:sp>
        <p:nvSpPr>
          <p:cNvPr id="167" name="Google Shape;167;p7"/>
          <p:cNvSpPr/>
          <p:nvPr/>
        </p:nvSpPr>
        <p:spPr>
          <a:xfrm>
            <a:off x="26633" y="2952674"/>
            <a:ext cx="12207200" cy="942170"/>
          </a:xfrm>
          <a:prstGeom prst="rect">
            <a:avLst/>
          </a:prstGeom>
          <a:solidFill>
            <a:srgbClr val="222A35">
              <a:alpha val="4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749">
              <a:solidFill>
                <a:schemeClr val="lt1"/>
              </a:solidFill>
              <a:latin typeface="Calibri"/>
              <a:ea typeface="Calibri"/>
              <a:cs typeface="Calibri"/>
              <a:sym typeface="Calibri"/>
            </a:endParaRPr>
          </a:p>
        </p:txBody>
      </p:sp>
      <p:cxnSp>
        <p:nvCxnSpPr>
          <p:cNvPr id="168" name="Google Shape;168;p7"/>
          <p:cNvCxnSpPr/>
          <p:nvPr/>
        </p:nvCxnSpPr>
        <p:spPr>
          <a:xfrm>
            <a:off x="1838" y="3969319"/>
            <a:ext cx="12256790" cy="0"/>
          </a:xfrm>
          <a:prstGeom prst="straightConnector1">
            <a:avLst/>
          </a:prstGeom>
          <a:noFill/>
          <a:ln w="12700" cap="flat" cmpd="sng">
            <a:solidFill>
              <a:schemeClr val="lt1"/>
            </a:solidFill>
            <a:prstDash val="solid"/>
            <a:miter lim="800000"/>
            <a:headEnd type="none" w="sm" len="sm"/>
            <a:tailEnd type="none" w="sm" len="sm"/>
          </a:ln>
        </p:spPr>
      </p:cxnSp>
      <p:sp>
        <p:nvSpPr>
          <p:cNvPr id="169" name="Google Shape;169;p7"/>
          <p:cNvSpPr txBox="1"/>
          <p:nvPr/>
        </p:nvSpPr>
        <p:spPr>
          <a:xfrm>
            <a:off x="88597" y="3116563"/>
            <a:ext cx="12014010" cy="5410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916" b="1" dirty="0">
                <a:solidFill>
                  <a:schemeClr val="lt1"/>
                </a:solidFill>
                <a:latin typeface="Calibri"/>
                <a:ea typeface="Calibri"/>
                <a:cs typeface="Calibri"/>
                <a:sym typeface="Calibri"/>
              </a:rPr>
              <a:t>Section 1 | Introduction and Rationale for the Threat Assessment Approach</a:t>
            </a:r>
            <a:endParaRPr dirty="0"/>
          </a:p>
        </p:txBody>
      </p:sp>
      <p:pic>
        <p:nvPicPr>
          <p:cNvPr id="170" name="Google Shape;170;p7"/>
          <p:cNvPicPr preferRelativeResize="0"/>
          <p:nvPr/>
        </p:nvPicPr>
        <p:blipFill rotWithShape="1">
          <a:blip r:embed="rId9">
            <a:alphaModFix/>
          </a:blip>
          <a:srcRect/>
          <a:stretch/>
        </p:blipFill>
        <p:spPr>
          <a:xfrm>
            <a:off x="-8239" y="5749368"/>
            <a:ext cx="3655201" cy="1207907"/>
          </a:xfrm>
          <a:prstGeom prst="rect">
            <a:avLst/>
          </a:prstGeom>
          <a:noFill/>
          <a:ln>
            <a:noFill/>
          </a:ln>
        </p:spPr>
      </p:pic>
    </p:spTree>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69"/>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Access to health records and behavioral history</a:t>
            </a:r>
            <a:endParaRPr b="1">
              <a:solidFill>
                <a:srgbClr val="002060"/>
              </a:solidFill>
              <a:latin typeface="Corbel"/>
              <a:ea typeface="Corbel"/>
              <a:cs typeface="Corbel"/>
              <a:sym typeface="Corbel"/>
            </a:endParaRPr>
          </a:p>
        </p:txBody>
      </p:sp>
      <p:pic>
        <p:nvPicPr>
          <p:cNvPr id="808" name="Google Shape;808;p69"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809" name="Google Shape;809;p69"/>
          <p:cNvSpPr txBox="1"/>
          <p:nvPr/>
        </p:nvSpPr>
        <p:spPr>
          <a:xfrm>
            <a:off x="838198" y="1754604"/>
            <a:ext cx="10782672" cy="327782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Information is gathered in collaboration with the school entity’s safety and security office, or other central office level staff, with legal advice / oversight where relevant</a:t>
            </a:r>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Simplest option: Obtain permission from caregivers for records to be disclosed </a:t>
            </a:r>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If not practical / getting results: Consider (with legal advice) whether Tarasoff Rule applies</a:t>
            </a:r>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Tarasoff obligates mental health providers to use </a:t>
            </a:r>
            <a:r>
              <a:rPr lang="en-GB" sz="2400" b="1" i="1">
                <a:solidFill>
                  <a:schemeClr val="dk1"/>
                </a:solidFill>
                <a:latin typeface="Corbel"/>
                <a:ea typeface="Corbel"/>
                <a:cs typeface="Corbel"/>
                <a:sym typeface="Corbel"/>
              </a:rPr>
              <a:t>reasonable care to protect the victim of a threat of violence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0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0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0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70"/>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Obligations under Family Educational Rights and Privacy Act [FERPA]</a:t>
            </a:r>
            <a:endParaRPr b="1">
              <a:solidFill>
                <a:srgbClr val="002060"/>
              </a:solidFill>
              <a:latin typeface="Corbel"/>
              <a:ea typeface="Corbel"/>
              <a:cs typeface="Corbel"/>
              <a:sym typeface="Corbel"/>
            </a:endParaRPr>
          </a:p>
        </p:txBody>
      </p:sp>
      <p:pic>
        <p:nvPicPr>
          <p:cNvPr id="816" name="Google Shape;816;p70"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817" name="Google Shape;817;p70"/>
          <p:cNvSpPr txBox="1"/>
          <p:nvPr/>
        </p:nvSpPr>
        <p:spPr>
          <a:xfrm>
            <a:off x="838198" y="1754604"/>
            <a:ext cx="10782672" cy="3570208"/>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GB" sz="2400" b="1" i="1">
                <a:solidFill>
                  <a:schemeClr val="dk1"/>
                </a:solidFill>
                <a:latin typeface="Corbel"/>
                <a:ea typeface="Corbel"/>
                <a:cs typeface="Corbel"/>
                <a:sym typeface="Corbel"/>
              </a:rPr>
              <a:t>Does not apply to oral communication </a:t>
            </a:r>
            <a:r>
              <a:rPr lang="en-GB" sz="2400">
                <a:solidFill>
                  <a:schemeClr val="dk1"/>
                </a:solidFill>
                <a:latin typeface="Corbel"/>
                <a:ea typeface="Corbel"/>
                <a:cs typeface="Corbel"/>
                <a:sym typeface="Corbel"/>
              </a:rPr>
              <a:t>between educators and others concerning information or knowledge </a:t>
            </a:r>
            <a:r>
              <a:rPr lang="en-GB" sz="2400" b="1" i="1">
                <a:solidFill>
                  <a:schemeClr val="dk1"/>
                </a:solidFill>
                <a:latin typeface="Corbel"/>
                <a:ea typeface="Corbel"/>
                <a:cs typeface="Corbel"/>
                <a:sym typeface="Corbel"/>
              </a:rPr>
              <a:t>that does not rely on the education record</a:t>
            </a:r>
            <a:endParaRPr/>
          </a:p>
          <a:p>
            <a:pPr marL="342900" marR="0" lvl="0" indent="-342900" algn="l" rtl="0">
              <a:spcBef>
                <a:spcPts val="600"/>
              </a:spcBef>
              <a:spcAft>
                <a:spcPts val="0"/>
              </a:spcAft>
              <a:buClr>
                <a:schemeClr val="dk1"/>
              </a:buClr>
              <a:buSzPts val="2400"/>
              <a:buFont typeface="Arial"/>
              <a:buChar char="•"/>
            </a:pPr>
            <a:r>
              <a:rPr lang="en-GB" sz="2400" b="1" i="1">
                <a:solidFill>
                  <a:schemeClr val="dk1"/>
                </a:solidFill>
                <a:latin typeface="Corbel"/>
                <a:ea typeface="Corbel"/>
                <a:cs typeface="Corbel"/>
                <a:sym typeface="Corbel"/>
              </a:rPr>
              <a:t>Does not stop a school official from disclosing information </a:t>
            </a:r>
            <a:r>
              <a:rPr lang="en-GB" sz="2400">
                <a:solidFill>
                  <a:schemeClr val="dk1"/>
                </a:solidFill>
                <a:latin typeface="Corbel"/>
                <a:ea typeface="Corbel"/>
                <a:cs typeface="Corbel"/>
                <a:sym typeface="Corbel"/>
              </a:rPr>
              <a:t>about a student </a:t>
            </a:r>
            <a:r>
              <a:rPr lang="en-GB" sz="2400" b="1" i="1">
                <a:solidFill>
                  <a:schemeClr val="dk1"/>
                </a:solidFill>
                <a:latin typeface="Corbel"/>
                <a:ea typeface="Corbel"/>
                <a:cs typeface="Corbel"/>
                <a:sym typeface="Corbel"/>
              </a:rPr>
              <a:t>if the information is obtained through the school official's personal knowledge or observation</a:t>
            </a:r>
            <a:r>
              <a:rPr lang="en-GB" sz="2400">
                <a:solidFill>
                  <a:schemeClr val="dk1"/>
                </a:solidFill>
                <a:latin typeface="Corbel"/>
                <a:ea typeface="Corbel"/>
                <a:cs typeface="Corbel"/>
                <a:sym typeface="Corbel"/>
              </a:rPr>
              <a:t>, and </a:t>
            </a:r>
            <a:r>
              <a:rPr lang="en-GB" sz="2400" b="1" i="1">
                <a:solidFill>
                  <a:schemeClr val="dk1"/>
                </a:solidFill>
                <a:latin typeface="Corbel"/>
                <a:ea typeface="Corbel"/>
                <a:cs typeface="Corbel"/>
                <a:sym typeface="Corbel"/>
              </a:rPr>
              <a:t>not from the student's education records</a:t>
            </a:r>
            <a:endParaRPr/>
          </a:p>
          <a:p>
            <a:pPr marL="342900" marR="0" lvl="0" indent="-342900" algn="l" rtl="0">
              <a:spcBef>
                <a:spcPts val="600"/>
              </a:spcBef>
              <a:spcAft>
                <a:spcPts val="0"/>
              </a:spcAft>
              <a:buClr>
                <a:schemeClr val="dk1"/>
              </a:buClr>
              <a:buSzPts val="2400"/>
              <a:buFont typeface="Arial"/>
              <a:buChar char="•"/>
            </a:pPr>
            <a:r>
              <a:rPr lang="en-GB" sz="2400" b="1" i="1">
                <a:solidFill>
                  <a:schemeClr val="dk1"/>
                </a:solidFill>
                <a:latin typeface="Corbel"/>
                <a:ea typeface="Corbel"/>
                <a:cs typeface="Corbel"/>
                <a:sym typeface="Corbel"/>
              </a:rPr>
              <a:t>May not apply to images </a:t>
            </a:r>
            <a:r>
              <a:rPr lang="en-GB" sz="2400">
                <a:solidFill>
                  <a:schemeClr val="dk1"/>
                </a:solidFill>
                <a:latin typeface="Corbel"/>
                <a:ea typeface="Corbel"/>
                <a:cs typeface="Corbel"/>
                <a:sym typeface="Corbel"/>
              </a:rPr>
              <a:t>of students captured on CCTV or other security cameras maintained by the school’s </a:t>
            </a:r>
            <a:r>
              <a:rPr lang="en-GB" sz="2400" b="1" i="1">
                <a:solidFill>
                  <a:schemeClr val="dk1"/>
                </a:solidFill>
                <a:latin typeface="Corbel"/>
                <a:ea typeface="Corbel"/>
                <a:cs typeface="Corbel"/>
                <a:sym typeface="Corbel"/>
              </a:rPr>
              <a:t>‘Law Enforcement Unit’ </a:t>
            </a:r>
            <a:r>
              <a:rPr lang="en-GB" sz="2400">
                <a:solidFill>
                  <a:schemeClr val="dk1"/>
                </a:solidFill>
                <a:latin typeface="Corbel"/>
                <a:ea typeface="Corbel"/>
                <a:cs typeface="Corbel"/>
                <a:sym typeface="Corbel"/>
              </a:rPr>
              <a:t>[LEU]. In many cases, FERPA will not apply, but consultation with your solicitor is advised in relation to the specific context presented by your school entity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71"/>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Obligations under Family Educational Rights and Privacy Act [FERPA]</a:t>
            </a:r>
            <a:endParaRPr b="1">
              <a:solidFill>
                <a:srgbClr val="002060"/>
              </a:solidFill>
              <a:latin typeface="Corbel"/>
              <a:ea typeface="Corbel"/>
              <a:cs typeface="Corbel"/>
              <a:sym typeface="Corbel"/>
            </a:endParaRPr>
          </a:p>
        </p:txBody>
      </p:sp>
      <p:pic>
        <p:nvPicPr>
          <p:cNvPr id="824" name="Google Shape;824;p71"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825" name="Google Shape;825;p71"/>
          <p:cNvSpPr txBox="1"/>
          <p:nvPr/>
        </p:nvSpPr>
        <p:spPr>
          <a:xfrm>
            <a:off x="838197" y="1754604"/>
            <a:ext cx="10871449" cy="4093428"/>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GB" sz="2400" b="1">
                <a:solidFill>
                  <a:schemeClr val="dk1"/>
                </a:solidFill>
                <a:latin typeface="Corbel"/>
                <a:ea typeface="Corbel"/>
                <a:cs typeface="Corbel"/>
                <a:sym typeface="Corbel"/>
              </a:rPr>
              <a:t>LEU: </a:t>
            </a:r>
            <a:r>
              <a:rPr lang="en-GB" sz="2400">
                <a:solidFill>
                  <a:schemeClr val="dk1"/>
                </a:solidFill>
                <a:latin typeface="Corbel"/>
                <a:ea typeface="Corbel"/>
                <a:cs typeface="Corbel"/>
                <a:sym typeface="Corbel"/>
              </a:rPr>
              <a:t>Police officers or security staff employed or authorized by the school to monitor safety and security in and around school premises, or specifically designated school officials responsible for referring potential or alleged violations of law to local police authorities</a:t>
            </a:r>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Investigative reports / other records created and maintained by LEU </a:t>
            </a:r>
            <a:r>
              <a:rPr lang="en-GB" sz="2400" b="1" i="1">
                <a:solidFill>
                  <a:schemeClr val="dk1"/>
                </a:solidFill>
                <a:latin typeface="Corbel"/>
                <a:ea typeface="Corbel"/>
                <a:cs typeface="Corbel"/>
                <a:sym typeface="Corbel"/>
              </a:rPr>
              <a:t>are not considered subject to FERPA</a:t>
            </a:r>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These</a:t>
            </a:r>
            <a:r>
              <a:rPr lang="en-GB" sz="2400" b="1" i="1">
                <a:solidFill>
                  <a:schemeClr val="dk1"/>
                </a:solidFill>
                <a:latin typeface="Corbel"/>
                <a:ea typeface="Corbel"/>
                <a:cs typeface="Corbel"/>
                <a:sym typeface="Corbel"/>
              </a:rPr>
              <a:t> can be disclosed</a:t>
            </a:r>
            <a:r>
              <a:rPr lang="en-GB" sz="2400">
                <a:solidFill>
                  <a:schemeClr val="dk1"/>
                </a:solidFill>
                <a:latin typeface="Corbel"/>
                <a:ea typeface="Corbel"/>
                <a:cs typeface="Corbel"/>
                <a:sym typeface="Corbel"/>
              </a:rPr>
              <a:t>, including to outside LE, </a:t>
            </a:r>
            <a:r>
              <a:rPr lang="en-GB" sz="2400" b="1" i="1">
                <a:solidFill>
                  <a:schemeClr val="dk1"/>
                </a:solidFill>
                <a:latin typeface="Corbel"/>
                <a:ea typeface="Corbel"/>
                <a:cs typeface="Corbel"/>
                <a:sym typeface="Corbel"/>
              </a:rPr>
              <a:t>without the consent of caregivers</a:t>
            </a:r>
            <a:endParaRPr/>
          </a:p>
          <a:p>
            <a:pPr marL="0" marR="0" lvl="0" indent="0" algn="l" rtl="0">
              <a:spcBef>
                <a:spcPts val="600"/>
              </a:spcBef>
              <a:spcAft>
                <a:spcPts val="0"/>
              </a:spcAft>
              <a:buNone/>
            </a:pPr>
            <a:r>
              <a:rPr lang="en-GB" sz="2400" b="1" i="1">
                <a:solidFill>
                  <a:schemeClr val="dk1"/>
                </a:solidFill>
                <a:latin typeface="Corbel"/>
                <a:ea typeface="Corbel"/>
                <a:cs typeface="Corbel"/>
                <a:sym typeface="Corbel"/>
              </a:rPr>
              <a:t>Education Record Disclosure exceptions under FERPA:</a:t>
            </a:r>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In an emergency, school officials are permitted to disclose education records without consent to protect the health or safety of students or other individuals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2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2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72"/>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FERPA’s Relationship with Health Insurance Portability and Accountability Act [HIPAA]</a:t>
            </a:r>
            <a:endParaRPr b="1">
              <a:solidFill>
                <a:srgbClr val="002060"/>
              </a:solidFill>
              <a:latin typeface="Corbel"/>
              <a:ea typeface="Corbel"/>
              <a:cs typeface="Corbel"/>
              <a:sym typeface="Corbel"/>
            </a:endParaRPr>
          </a:p>
        </p:txBody>
      </p:sp>
      <p:pic>
        <p:nvPicPr>
          <p:cNvPr id="832" name="Google Shape;832;p72"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833" name="Google Shape;833;p72"/>
          <p:cNvSpPr txBox="1"/>
          <p:nvPr/>
        </p:nvSpPr>
        <p:spPr>
          <a:xfrm>
            <a:off x="838198" y="1754604"/>
            <a:ext cx="10782672" cy="357020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chemeClr val="dk1"/>
                </a:solidFill>
                <a:latin typeface="Corbel"/>
                <a:ea typeface="Corbel"/>
                <a:cs typeface="Corbel"/>
                <a:sym typeface="Corbel"/>
              </a:rPr>
              <a:t>DOE &amp; DHHS guidance on relationship between FERPA and the HIPAA Privacy Rule:</a:t>
            </a:r>
            <a:endParaRPr/>
          </a:p>
          <a:p>
            <a:pPr marL="0" marR="0" lvl="0" indent="0" algn="l" rtl="0">
              <a:spcBef>
                <a:spcPts val="600"/>
              </a:spcBef>
              <a:spcAft>
                <a:spcPts val="0"/>
              </a:spcAft>
              <a:buNone/>
            </a:pPr>
            <a:r>
              <a:rPr lang="en-GB" sz="2400" b="1" i="1">
                <a:solidFill>
                  <a:schemeClr val="dk1"/>
                </a:solidFill>
                <a:latin typeface="Corbel"/>
                <a:ea typeface="Corbel"/>
                <a:cs typeface="Corbel"/>
                <a:sym typeface="Corbel"/>
              </a:rPr>
              <a:t>Disclosures to Prevent a Serious and Imminent Threat: </a:t>
            </a:r>
            <a:r>
              <a:rPr lang="en-GB" sz="2400" i="1">
                <a:solidFill>
                  <a:schemeClr val="dk1"/>
                </a:solidFill>
                <a:latin typeface="Corbel"/>
                <a:ea typeface="Corbel"/>
                <a:cs typeface="Corbel"/>
                <a:sym typeface="Corbel"/>
              </a:rPr>
              <a:t>Health care providers may share PHI with anyone as necessary to prevent or lessen a serious and imminent threat to the health or safety of the individual, another person, or the public … This permission includes the sharing of psychotherapy notes, which otherwise receive special protection under the [HIPAA] Privacy Rule. </a:t>
            </a:r>
            <a:endParaRPr/>
          </a:p>
          <a:p>
            <a:pPr marL="0" marR="0" lvl="0" indent="0" algn="l" rtl="0">
              <a:spcBef>
                <a:spcPts val="600"/>
              </a:spcBef>
              <a:spcAft>
                <a:spcPts val="0"/>
              </a:spcAft>
              <a:buNone/>
            </a:pPr>
            <a:r>
              <a:rPr lang="en-GB" sz="2400" i="1">
                <a:solidFill>
                  <a:schemeClr val="dk1"/>
                </a:solidFill>
                <a:latin typeface="Corbel"/>
                <a:ea typeface="Corbel"/>
                <a:cs typeface="Corbel"/>
                <a:sym typeface="Corbel"/>
              </a:rPr>
              <a:t>Thus, without a patient’s authorization or agreement, health care providers may disclose a patient’s health information to anyone who is in a position to prevent or lessen the threatened harm, including family, friends, caregivers, and law enforcement. </a:t>
            </a:r>
            <a:endParaRPr/>
          </a:p>
        </p:txBody>
      </p:sp>
      <p:graphicFrame>
        <p:nvGraphicFramePr>
          <p:cNvPr id="834" name="Google Shape;834;p72"/>
          <p:cNvGraphicFramePr/>
          <p:nvPr/>
        </p:nvGraphicFramePr>
        <p:xfrm>
          <a:off x="2982687" y="5592325"/>
          <a:ext cx="8531650" cy="357075"/>
        </p:xfrm>
        <a:graphic>
          <a:graphicData uri="http://schemas.openxmlformats.org/drawingml/2006/table">
            <a:tbl>
              <a:tblPr firstRow="1" firstCol="1" bandRow="1">
                <a:noFill/>
                <a:tableStyleId>{E308D679-05D7-4D48-8E99-5F1E63857B5B}</a:tableStyleId>
              </a:tblPr>
              <a:tblGrid>
                <a:gridCol w="8531650">
                  <a:extLst>
                    <a:ext uri="{9D8B030D-6E8A-4147-A177-3AD203B41FA5}">
                      <a16:colId xmlns:a16="http://schemas.microsoft.com/office/drawing/2014/main" val="20000"/>
                    </a:ext>
                  </a:extLst>
                </a:gridCol>
              </a:tblGrid>
              <a:tr h="357075">
                <a:tc>
                  <a:txBody>
                    <a:bodyPr/>
                    <a:lstStyle/>
                    <a:p>
                      <a:pPr marL="0" marR="0" lvl="0" indent="0" algn="l" rtl="0">
                        <a:lnSpc>
                          <a:spcPct val="107000"/>
                        </a:lnSpc>
                        <a:spcBef>
                          <a:spcPts val="0"/>
                        </a:spcBef>
                        <a:spcAft>
                          <a:spcPts val="0"/>
                        </a:spcAft>
                        <a:buNone/>
                      </a:pPr>
                      <a:r>
                        <a:rPr lang="en-GB" sz="1800" b="1" i="1" u="sng" strike="noStrike" cap="none">
                          <a:solidFill>
                            <a:srgbClr val="0563C1"/>
                          </a:solidFill>
                          <a:latin typeface="Corbel"/>
                          <a:ea typeface="Corbel"/>
                          <a:cs typeface="Corbel"/>
                          <a:sym typeface="Corbel"/>
                          <a:hlinkClick r:id="rId4">
                            <a:extLst>
                              <a:ext uri="{A12FA001-AC4F-418D-AE19-62706E023703}">
                                <ahyp:hlinkClr xmlns:ahyp="http://schemas.microsoft.com/office/drawing/2018/hyperlinkcolor" val="tx"/>
                              </a:ext>
                            </a:extLst>
                          </a:hlinkClick>
                        </a:rPr>
                        <a:t>DOE &amp; DHHS Guidance on Application of FERPA and HIPAA to Student Health Records </a:t>
                      </a:r>
                      <a:endParaRPr sz="1800" b="1" i="1" u="sng" strike="noStrike" cap="none">
                        <a:solidFill>
                          <a:srgbClr val="0563C1"/>
                        </a:solidFill>
                        <a:latin typeface="Corbel"/>
                        <a:ea typeface="Corbel"/>
                        <a:cs typeface="Corbel"/>
                        <a:sym typeface="Corbel"/>
                      </a:endParaRPr>
                    </a:p>
                  </a:txBody>
                  <a:tcPr marL="68575" marR="68575" marT="0" marB="0" anchor="ctr">
                    <a:solidFill>
                      <a:schemeClr val="lt1"/>
                    </a:solidFill>
                  </a:tcPr>
                </a:tc>
                <a:extLst>
                  <a:ext uri="{0D108BD9-81ED-4DB2-BD59-A6C34878D82A}">
                    <a16:rowId xmlns:a16="http://schemas.microsoft.com/office/drawing/2014/main" val="10000"/>
                  </a:ext>
                </a:extLst>
              </a:tr>
            </a:tbl>
          </a:graphicData>
        </a:graphic>
      </p:graphicFrame>
      <p:pic>
        <p:nvPicPr>
          <p:cNvPr id="835" name="Google Shape;835;p72" descr="Brain in head"/>
          <p:cNvPicPr preferRelativeResize="0"/>
          <p:nvPr/>
        </p:nvPicPr>
        <p:blipFill rotWithShape="1">
          <a:blip r:embed="rId5">
            <a:alphaModFix/>
          </a:blip>
          <a:srcRect/>
          <a:stretch/>
        </p:blipFill>
        <p:spPr>
          <a:xfrm>
            <a:off x="2336374" y="5457388"/>
            <a:ext cx="497136" cy="4920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3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3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73"/>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Response to a reported threat</a:t>
            </a:r>
            <a:endParaRPr b="1">
              <a:solidFill>
                <a:srgbClr val="002060"/>
              </a:solidFill>
              <a:latin typeface="Corbel"/>
              <a:ea typeface="Corbel"/>
              <a:cs typeface="Corbel"/>
              <a:sym typeface="Corbel"/>
            </a:endParaRPr>
          </a:p>
        </p:txBody>
      </p:sp>
      <p:pic>
        <p:nvPicPr>
          <p:cNvPr id="842" name="Google Shape;842;p73"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843" name="Google Shape;843;p73"/>
          <p:cNvSpPr txBox="1"/>
          <p:nvPr/>
        </p:nvSpPr>
        <p:spPr>
          <a:xfrm>
            <a:off x="838198" y="1754604"/>
            <a:ext cx="10782672" cy="170816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Use a standardized protocol for gathering information and for interviewing: </a:t>
            </a:r>
            <a:endParaRPr/>
          </a:p>
          <a:p>
            <a:pPr marL="800100" marR="0" lvl="1" indent="-342900" algn="l" rtl="0">
              <a:spcBef>
                <a:spcPts val="600"/>
              </a:spcBef>
              <a:spcAft>
                <a:spcPts val="0"/>
              </a:spcAft>
              <a:buClr>
                <a:schemeClr val="dk1"/>
              </a:buClr>
              <a:buSzPts val="2200"/>
              <a:buFont typeface="Arial"/>
              <a:buChar char="•"/>
            </a:pPr>
            <a:r>
              <a:rPr lang="en-GB" sz="2200" b="0" i="0" u="none" strike="noStrike" cap="none">
                <a:solidFill>
                  <a:schemeClr val="dk1"/>
                </a:solidFill>
                <a:latin typeface="Corbel"/>
                <a:ea typeface="Corbel"/>
                <a:cs typeface="Corbel"/>
                <a:sym typeface="Corbel"/>
              </a:rPr>
              <a:t>Who will interview students who might pose a risk for violence?</a:t>
            </a:r>
            <a:endParaRPr/>
          </a:p>
          <a:p>
            <a:pPr marL="800100" marR="0" lvl="1" indent="-342900" algn="l" rtl="0">
              <a:spcBef>
                <a:spcPts val="600"/>
              </a:spcBef>
              <a:spcAft>
                <a:spcPts val="0"/>
              </a:spcAft>
              <a:buClr>
                <a:schemeClr val="dk1"/>
              </a:buClr>
              <a:buSzPts val="2200"/>
              <a:buFont typeface="Arial"/>
              <a:buChar char="•"/>
            </a:pPr>
            <a:r>
              <a:rPr lang="en-GB" sz="2200" b="0" i="0" u="none" strike="noStrike" cap="none">
                <a:solidFill>
                  <a:schemeClr val="dk1"/>
                </a:solidFill>
                <a:latin typeface="Corbel"/>
                <a:ea typeface="Corbel"/>
                <a:cs typeface="Corbel"/>
                <a:sym typeface="Corbel"/>
              </a:rPr>
              <a:t>Who will talk to classmates, teachers, or caregivers?</a:t>
            </a:r>
            <a:endParaRPr/>
          </a:p>
          <a:p>
            <a:pPr marL="800100" marR="0" lvl="1" indent="-342900" algn="l" rtl="0">
              <a:spcBef>
                <a:spcPts val="600"/>
              </a:spcBef>
              <a:spcAft>
                <a:spcPts val="0"/>
              </a:spcAft>
              <a:buClr>
                <a:schemeClr val="dk1"/>
              </a:buClr>
              <a:buSzPts val="2200"/>
              <a:buFont typeface="Arial"/>
              <a:buChar char="•"/>
            </a:pPr>
            <a:r>
              <a:rPr lang="en-GB" sz="2200" b="0" i="0" u="none" strike="noStrike" cap="none">
                <a:solidFill>
                  <a:schemeClr val="dk1"/>
                </a:solidFill>
                <a:latin typeface="Corbel"/>
                <a:ea typeface="Corbel"/>
                <a:cs typeface="Corbel"/>
                <a:sym typeface="Corbel"/>
              </a:rPr>
              <a:t>How will information gained through interviews be documented?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74"/>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Response to a reported threat: Initial interviews to verify a reported threat</a:t>
            </a:r>
            <a:endParaRPr b="1">
              <a:solidFill>
                <a:srgbClr val="002060"/>
              </a:solidFill>
              <a:latin typeface="Corbel"/>
              <a:ea typeface="Corbel"/>
              <a:cs typeface="Corbel"/>
              <a:sym typeface="Corbel"/>
            </a:endParaRPr>
          </a:p>
        </p:txBody>
      </p:sp>
      <p:pic>
        <p:nvPicPr>
          <p:cNvPr id="850" name="Google Shape;850;p74"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851" name="Google Shape;851;p74"/>
          <p:cNvSpPr txBox="1"/>
          <p:nvPr/>
        </p:nvSpPr>
        <p:spPr>
          <a:xfrm>
            <a:off x="838198" y="1754604"/>
            <a:ext cx="10782672" cy="4370427"/>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200"/>
              <a:buFont typeface="Arial"/>
              <a:buChar char="•"/>
            </a:pPr>
            <a:r>
              <a:rPr lang="en-GB" sz="2200">
                <a:solidFill>
                  <a:schemeClr val="dk1"/>
                </a:solidFill>
                <a:latin typeface="Corbel"/>
                <a:ea typeface="Corbel"/>
                <a:cs typeface="Corbel"/>
                <a:sym typeface="Corbel"/>
              </a:rPr>
              <a:t>Where threat is not imminent, circumstance will help determine who and when to interview</a:t>
            </a:r>
            <a:endParaRPr/>
          </a:p>
          <a:p>
            <a:pPr marL="342900" marR="0" lvl="0" indent="-342900" algn="l" rtl="0">
              <a:spcBef>
                <a:spcPts val="600"/>
              </a:spcBef>
              <a:spcAft>
                <a:spcPts val="0"/>
              </a:spcAft>
              <a:buClr>
                <a:schemeClr val="dk1"/>
              </a:buClr>
              <a:buSzPts val="2200"/>
              <a:buFont typeface="Arial"/>
              <a:buChar char="•"/>
            </a:pPr>
            <a:r>
              <a:rPr lang="en-GB" sz="2200">
                <a:solidFill>
                  <a:schemeClr val="dk1"/>
                </a:solidFill>
                <a:latin typeface="Corbel"/>
                <a:ea typeface="Corbel"/>
                <a:cs typeface="Corbel"/>
                <a:sym typeface="Corbel"/>
              </a:rPr>
              <a:t>Student who might pose a threat of violence may be among the last to be interviewed</a:t>
            </a:r>
            <a:endParaRPr/>
          </a:p>
          <a:p>
            <a:pPr marL="342900" marR="0" lvl="0" indent="-342900" algn="l" rtl="0">
              <a:spcBef>
                <a:spcPts val="600"/>
              </a:spcBef>
              <a:spcAft>
                <a:spcPts val="0"/>
              </a:spcAft>
              <a:buClr>
                <a:schemeClr val="dk1"/>
              </a:buClr>
              <a:buSzPts val="2200"/>
              <a:buFont typeface="Arial"/>
              <a:buChar char="•"/>
            </a:pPr>
            <a:r>
              <a:rPr lang="en-GB" sz="2200">
                <a:solidFill>
                  <a:schemeClr val="dk1"/>
                </a:solidFill>
                <a:latin typeface="Corbel"/>
                <a:ea typeface="Corbel"/>
                <a:cs typeface="Corbel"/>
                <a:sym typeface="Corbel"/>
              </a:rPr>
              <a:t>Goal of initial interviews: Evaluate the potential threat in context and consider:</a:t>
            </a:r>
            <a:endParaRPr/>
          </a:p>
          <a:p>
            <a:pPr marL="800100" marR="0" lvl="1" indent="-342900" algn="l" rtl="0">
              <a:spcBef>
                <a:spcPts val="600"/>
              </a:spcBef>
              <a:spcAft>
                <a:spcPts val="0"/>
              </a:spcAft>
              <a:buClr>
                <a:schemeClr val="dk1"/>
              </a:buClr>
              <a:buSzPts val="2000"/>
              <a:buFont typeface="Arial"/>
              <a:buChar char="•"/>
            </a:pPr>
            <a:r>
              <a:rPr lang="en-GB" sz="2000" b="0" i="0" u="none" strike="noStrike" cap="none">
                <a:solidFill>
                  <a:schemeClr val="dk1"/>
                </a:solidFill>
                <a:latin typeface="Corbel"/>
                <a:ea typeface="Corbel"/>
                <a:cs typeface="Corbel"/>
                <a:sym typeface="Corbel"/>
              </a:rPr>
              <a:t>Student’s explanation of the threat’s meaning </a:t>
            </a:r>
            <a:endParaRPr/>
          </a:p>
          <a:p>
            <a:pPr marL="800100" marR="0" lvl="1" indent="-342900" algn="l" rtl="0">
              <a:spcBef>
                <a:spcPts val="600"/>
              </a:spcBef>
              <a:spcAft>
                <a:spcPts val="0"/>
              </a:spcAft>
              <a:buClr>
                <a:schemeClr val="dk1"/>
              </a:buClr>
              <a:buSzPts val="2000"/>
              <a:buFont typeface="Arial"/>
              <a:buChar char="•"/>
            </a:pPr>
            <a:r>
              <a:rPr lang="en-GB" sz="2000" b="0" i="0" u="none" strike="noStrike" cap="none">
                <a:solidFill>
                  <a:schemeClr val="dk1"/>
                </a:solidFill>
                <a:latin typeface="Corbel"/>
                <a:ea typeface="Corbel"/>
                <a:cs typeface="Corbel"/>
                <a:sym typeface="Corbel"/>
              </a:rPr>
              <a:t>Perceptions of the threat’s meaning by the target / witnesses</a:t>
            </a:r>
            <a:endParaRPr/>
          </a:p>
          <a:p>
            <a:pPr marL="342900" marR="0" lvl="0" indent="-342900" algn="l" rtl="0">
              <a:spcBef>
                <a:spcPts val="600"/>
              </a:spcBef>
              <a:spcAft>
                <a:spcPts val="0"/>
              </a:spcAft>
              <a:buClr>
                <a:schemeClr val="dk1"/>
              </a:buClr>
              <a:buSzPts val="2200"/>
              <a:buFont typeface="Arial"/>
              <a:buChar char="•"/>
            </a:pPr>
            <a:r>
              <a:rPr lang="en-GB" sz="2200">
                <a:solidFill>
                  <a:schemeClr val="dk1"/>
                </a:solidFill>
                <a:latin typeface="Corbel"/>
                <a:ea typeface="Corbel"/>
                <a:cs typeface="Corbel"/>
                <a:sym typeface="Corbel"/>
              </a:rPr>
              <a:t>Record an interviewee’s exact words</a:t>
            </a:r>
            <a:endParaRPr/>
          </a:p>
          <a:p>
            <a:pPr marL="342900" marR="0" lvl="0" indent="-342900" algn="l" rtl="0">
              <a:spcBef>
                <a:spcPts val="600"/>
              </a:spcBef>
              <a:spcAft>
                <a:spcPts val="0"/>
              </a:spcAft>
              <a:buClr>
                <a:schemeClr val="dk1"/>
              </a:buClr>
              <a:buSzPts val="2200"/>
              <a:buFont typeface="Arial"/>
              <a:buChar char="•"/>
            </a:pPr>
            <a:r>
              <a:rPr lang="en-GB" sz="2200">
                <a:solidFill>
                  <a:schemeClr val="dk1"/>
                </a:solidFill>
                <a:latin typeface="Corbel"/>
                <a:ea typeface="Corbel"/>
                <a:cs typeface="Corbel"/>
                <a:sym typeface="Corbel"/>
              </a:rPr>
              <a:t>Initial interviews should begin with open ended questions</a:t>
            </a:r>
            <a:endParaRPr/>
          </a:p>
          <a:p>
            <a:pPr marL="342900" marR="0" lvl="0" indent="-342900" algn="l" rtl="0">
              <a:spcBef>
                <a:spcPts val="600"/>
              </a:spcBef>
              <a:spcAft>
                <a:spcPts val="0"/>
              </a:spcAft>
              <a:buClr>
                <a:schemeClr val="dk1"/>
              </a:buClr>
              <a:buSzPts val="2200"/>
              <a:buFont typeface="Arial"/>
              <a:buChar char="•"/>
            </a:pPr>
            <a:r>
              <a:rPr lang="en-GB" sz="2200">
                <a:solidFill>
                  <a:schemeClr val="dk1"/>
                </a:solidFill>
                <a:latin typeface="Corbel"/>
                <a:ea typeface="Corbel"/>
                <a:cs typeface="Corbel"/>
                <a:sym typeface="Corbel"/>
              </a:rPr>
              <a:t>Ask witnesses and potential targets about their perceptions, feelings and interpretation of the student’s communication or behavior</a:t>
            </a:r>
            <a:endParaRPr/>
          </a:p>
          <a:p>
            <a:pPr marL="342900" marR="0" lvl="0" indent="-342900" algn="l" rtl="0">
              <a:spcBef>
                <a:spcPts val="600"/>
              </a:spcBef>
              <a:spcAft>
                <a:spcPts val="0"/>
              </a:spcAft>
              <a:buClr>
                <a:schemeClr val="dk1"/>
              </a:buClr>
              <a:buSzPts val="2200"/>
              <a:buFont typeface="Arial"/>
              <a:buChar char="•"/>
            </a:pPr>
            <a:r>
              <a:rPr lang="en-GB" sz="2200">
                <a:solidFill>
                  <a:schemeClr val="dk1"/>
                </a:solidFill>
                <a:latin typeface="Corbel"/>
                <a:ea typeface="Corbel"/>
                <a:cs typeface="Corbel"/>
                <a:sym typeface="Corbel"/>
              </a:rPr>
              <a:t>Ask the student about their statements / behavior</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5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5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5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5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5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5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75"/>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Response to a reported threat: Initial interviews to verify a reported threat</a:t>
            </a:r>
            <a:endParaRPr b="1">
              <a:solidFill>
                <a:srgbClr val="002060"/>
              </a:solidFill>
              <a:latin typeface="Corbel"/>
              <a:ea typeface="Corbel"/>
              <a:cs typeface="Corbel"/>
              <a:sym typeface="Corbel"/>
            </a:endParaRPr>
          </a:p>
        </p:txBody>
      </p:sp>
      <p:pic>
        <p:nvPicPr>
          <p:cNvPr id="858" name="Google Shape;858;p75"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859" name="Google Shape;859;p75"/>
          <p:cNvSpPr txBox="1"/>
          <p:nvPr/>
        </p:nvSpPr>
        <p:spPr>
          <a:xfrm>
            <a:off x="838198" y="1754604"/>
            <a:ext cx="10782672" cy="4062651"/>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Initial information gathering should include developing an understanding of the motivation of the </a:t>
            </a:r>
            <a:r>
              <a:rPr lang="en-GB" sz="2400" b="1" i="1">
                <a:solidFill>
                  <a:schemeClr val="dk1"/>
                </a:solidFill>
                <a:latin typeface="Corbel"/>
                <a:ea typeface="Corbel"/>
                <a:cs typeface="Corbel"/>
                <a:sym typeface="Corbel"/>
              </a:rPr>
              <a:t>individual who initially reported the threat</a:t>
            </a:r>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This includes an understanding of the </a:t>
            </a:r>
            <a:r>
              <a:rPr lang="en-GB" sz="2400" b="1" i="1">
                <a:solidFill>
                  <a:schemeClr val="dk1"/>
                </a:solidFill>
                <a:latin typeface="Corbel"/>
                <a:ea typeface="Corbel"/>
                <a:cs typeface="Corbel"/>
                <a:sym typeface="Corbel"/>
              </a:rPr>
              <a:t>relationship between the reporter and the individual of concern</a:t>
            </a:r>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The possibility that reports may be made for malicious / spurious reasons must be considered as a possibility and ruled out as part of TA</a:t>
            </a:r>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In questioning the student, you are trying to gain an understanding of the context in which their behavior occurred, their intentions and motivations, their understanding of the impact of their behavior on others and their future plans</a:t>
            </a:r>
            <a:endParaRPr/>
          </a:p>
          <a:p>
            <a:pPr marL="342900" marR="0" lvl="0" indent="-203200" algn="l" rtl="0">
              <a:spcBef>
                <a:spcPts val="600"/>
              </a:spcBef>
              <a:spcAft>
                <a:spcPts val="0"/>
              </a:spcAft>
              <a:buClr>
                <a:schemeClr val="dk1"/>
              </a:buClr>
              <a:buSzPts val="2200"/>
              <a:buFont typeface="Arial"/>
              <a:buNone/>
            </a:pPr>
            <a:endParaRPr sz="2200">
              <a:solidFill>
                <a:schemeClr val="dk1"/>
              </a:solidFill>
              <a:latin typeface="Corbel"/>
              <a:ea typeface="Corbel"/>
              <a:cs typeface="Corbel"/>
              <a:sym typeface="Corbe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p76"/>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Intake and Initial Inquiry</a:t>
            </a:r>
            <a:endParaRPr b="1">
              <a:solidFill>
                <a:srgbClr val="002060"/>
              </a:solidFill>
              <a:latin typeface="Corbel"/>
              <a:ea typeface="Corbel"/>
              <a:cs typeface="Corbel"/>
              <a:sym typeface="Corbel"/>
            </a:endParaRPr>
          </a:p>
        </p:txBody>
      </p:sp>
      <p:pic>
        <p:nvPicPr>
          <p:cNvPr id="866" name="Google Shape;866;p76"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867" name="Google Shape;867;p76"/>
          <p:cNvSpPr txBox="1"/>
          <p:nvPr/>
        </p:nvSpPr>
        <p:spPr>
          <a:xfrm>
            <a:off x="838198" y="1754604"/>
            <a:ext cx="10782672" cy="4616648"/>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200"/>
              <a:buFont typeface="Arial"/>
              <a:buChar char="•"/>
            </a:pPr>
            <a:r>
              <a:rPr lang="en-GB" sz="2200">
                <a:solidFill>
                  <a:schemeClr val="dk1"/>
                </a:solidFill>
                <a:latin typeface="Corbel"/>
                <a:ea typeface="Corbel"/>
                <a:cs typeface="Corbel"/>
                <a:sym typeface="Corbel"/>
              </a:rPr>
              <a:t>Extent of information gathering undertaken impacted by the level of concern presented by the individual and / or the situation</a:t>
            </a:r>
            <a:endParaRPr/>
          </a:p>
          <a:p>
            <a:pPr marL="342900" marR="0" lvl="0" indent="-342900" algn="l" rtl="0">
              <a:spcBef>
                <a:spcPts val="600"/>
              </a:spcBef>
              <a:spcAft>
                <a:spcPts val="0"/>
              </a:spcAft>
              <a:buClr>
                <a:schemeClr val="dk1"/>
              </a:buClr>
              <a:buSzPts val="2200"/>
              <a:buFont typeface="Arial"/>
              <a:buChar char="•"/>
            </a:pPr>
            <a:r>
              <a:rPr lang="en-GB" sz="2200">
                <a:solidFill>
                  <a:schemeClr val="dk1"/>
                </a:solidFill>
                <a:latin typeface="Corbel"/>
                <a:ea typeface="Corbel"/>
                <a:cs typeface="Corbel"/>
                <a:sym typeface="Corbel"/>
              </a:rPr>
              <a:t>The initial information gathered is reviewed by a subset of the full Team. Goal: To determine </a:t>
            </a:r>
            <a:r>
              <a:rPr lang="en-GB" sz="2200" b="1" i="1">
                <a:solidFill>
                  <a:schemeClr val="dk1"/>
                </a:solidFill>
                <a:latin typeface="Corbel"/>
                <a:ea typeface="Corbel"/>
                <a:cs typeface="Corbel"/>
                <a:sym typeface="Corbel"/>
              </a:rPr>
              <a:t>whether the threat can be quickly and easily resolved and whether existing resources and mechanisms are sufficient to address those concerns</a:t>
            </a:r>
            <a:endParaRPr/>
          </a:p>
          <a:p>
            <a:pPr marL="342900" marR="0" lvl="0" indent="-342900" algn="l" rtl="0">
              <a:spcBef>
                <a:spcPts val="600"/>
              </a:spcBef>
              <a:spcAft>
                <a:spcPts val="0"/>
              </a:spcAft>
              <a:buClr>
                <a:schemeClr val="dk1"/>
              </a:buClr>
              <a:buSzPts val="2200"/>
              <a:buFont typeface="Arial"/>
              <a:buChar char="•"/>
            </a:pPr>
            <a:r>
              <a:rPr lang="en-GB" sz="2200">
                <a:solidFill>
                  <a:schemeClr val="dk1"/>
                </a:solidFill>
                <a:latin typeface="Corbel"/>
                <a:ea typeface="Corbel"/>
                <a:cs typeface="Corbel"/>
                <a:sym typeface="Corbel"/>
              </a:rPr>
              <a:t>The Intake and Initial Inquiry step also answers the critical question: </a:t>
            </a:r>
            <a:r>
              <a:rPr lang="en-GB" sz="2200" b="1" i="1">
                <a:solidFill>
                  <a:schemeClr val="dk1"/>
                </a:solidFill>
                <a:latin typeface="Corbel"/>
                <a:ea typeface="Corbel"/>
                <a:cs typeface="Corbel"/>
                <a:sym typeface="Corbel"/>
              </a:rPr>
              <a:t>Is there an imminent or direct threat posed by the subject / situation? </a:t>
            </a:r>
            <a:endParaRPr/>
          </a:p>
          <a:p>
            <a:pPr marL="342900" marR="0" lvl="0" indent="-342900" algn="l" rtl="0">
              <a:spcBef>
                <a:spcPts val="600"/>
              </a:spcBef>
              <a:spcAft>
                <a:spcPts val="0"/>
              </a:spcAft>
              <a:buClr>
                <a:schemeClr val="dk1"/>
              </a:buClr>
              <a:buSzPts val="2200"/>
              <a:buFont typeface="Arial"/>
              <a:buChar char="•"/>
            </a:pPr>
            <a:r>
              <a:rPr lang="en-GB" sz="2200">
                <a:solidFill>
                  <a:schemeClr val="dk1"/>
                </a:solidFill>
                <a:latin typeface="Corbel"/>
                <a:ea typeface="Corbel"/>
                <a:cs typeface="Corbel"/>
                <a:sym typeface="Corbel"/>
              </a:rPr>
              <a:t>If yes, immediate protective actions need to be taken and, dependent on the nature of the concern, notification to Law Enforcement</a:t>
            </a:r>
            <a:endParaRPr/>
          </a:p>
          <a:p>
            <a:pPr marL="342900" marR="0" lvl="0" indent="-342900" algn="l" rtl="0">
              <a:spcBef>
                <a:spcPts val="600"/>
              </a:spcBef>
              <a:spcAft>
                <a:spcPts val="0"/>
              </a:spcAft>
              <a:buClr>
                <a:schemeClr val="dk1"/>
              </a:buClr>
              <a:buSzPts val="2200"/>
              <a:buFont typeface="Arial"/>
              <a:buChar char="•"/>
            </a:pPr>
            <a:r>
              <a:rPr lang="en-GB" sz="2200">
                <a:solidFill>
                  <a:schemeClr val="dk1"/>
                </a:solidFill>
                <a:latin typeface="Corbel"/>
                <a:ea typeface="Corbel"/>
                <a:cs typeface="Corbel"/>
                <a:sym typeface="Corbel"/>
              </a:rPr>
              <a:t>Crisis response procedures (school entity’s EOP) would be initiated and the TA ‘paused’</a:t>
            </a:r>
            <a:endParaRPr/>
          </a:p>
          <a:p>
            <a:pPr marL="342900" marR="0" lvl="0" indent="-342900" algn="l" rtl="0">
              <a:spcBef>
                <a:spcPts val="600"/>
              </a:spcBef>
              <a:spcAft>
                <a:spcPts val="0"/>
              </a:spcAft>
              <a:buClr>
                <a:schemeClr val="dk1"/>
              </a:buClr>
              <a:buSzPts val="2200"/>
              <a:buFont typeface="Arial"/>
              <a:buChar char="•"/>
            </a:pPr>
            <a:r>
              <a:rPr lang="en-GB" sz="2200">
                <a:solidFill>
                  <a:schemeClr val="dk1"/>
                </a:solidFill>
                <a:latin typeface="Corbel"/>
                <a:ea typeface="Corbel"/>
                <a:cs typeface="Corbel"/>
                <a:sym typeface="Corbel"/>
              </a:rPr>
              <a:t>Once safety of student, target and environment are established, TAT can reconvene</a:t>
            </a:r>
            <a:endParaRPr/>
          </a:p>
          <a:p>
            <a:pPr marL="342900" marR="0" lvl="0" indent="-203200" algn="l" rtl="0">
              <a:spcBef>
                <a:spcPts val="600"/>
              </a:spcBef>
              <a:spcAft>
                <a:spcPts val="0"/>
              </a:spcAft>
              <a:buClr>
                <a:schemeClr val="dk1"/>
              </a:buClr>
              <a:buSzPts val="2200"/>
              <a:buFont typeface="Arial"/>
              <a:buNone/>
            </a:pPr>
            <a:endParaRPr sz="2200">
              <a:solidFill>
                <a:schemeClr val="dk1"/>
              </a:solidFill>
              <a:latin typeface="Corbel"/>
              <a:ea typeface="Corbel"/>
              <a:cs typeface="Corbel"/>
              <a:sym typeface="Corbe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77"/>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Intake and Initial Inquiry &gt; Triage</a:t>
            </a:r>
            <a:endParaRPr b="1">
              <a:solidFill>
                <a:srgbClr val="002060"/>
              </a:solidFill>
              <a:latin typeface="Corbel"/>
              <a:ea typeface="Corbel"/>
              <a:cs typeface="Corbel"/>
              <a:sym typeface="Corbel"/>
            </a:endParaRPr>
          </a:p>
        </p:txBody>
      </p:sp>
      <p:pic>
        <p:nvPicPr>
          <p:cNvPr id="874" name="Google Shape;874;p77"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875" name="Google Shape;875;p77"/>
          <p:cNvSpPr txBox="1"/>
          <p:nvPr/>
        </p:nvSpPr>
        <p:spPr>
          <a:xfrm>
            <a:off x="838198" y="1754604"/>
            <a:ext cx="10782672" cy="438581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200"/>
              <a:buFont typeface="Arial"/>
              <a:buChar char="•"/>
            </a:pPr>
            <a:r>
              <a:rPr lang="en-GB" sz="2200">
                <a:solidFill>
                  <a:schemeClr val="dk1"/>
                </a:solidFill>
                <a:latin typeface="Corbel"/>
                <a:ea typeface="Corbel"/>
                <a:cs typeface="Corbel"/>
                <a:sym typeface="Corbel"/>
              </a:rPr>
              <a:t>Now the scope of the TA broadens to include more people and more information to develop a holistic view of the student who might pose a threat of violence / situation</a:t>
            </a:r>
            <a:endParaRPr/>
          </a:p>
          <a:p>
            <a:pPr marL="342900" marR="0" lvl="0" indent="-342900" algn="l" rtl="0">
              <a:spcBef>
                <a:spcPts val="600"/>
              </a:spcBef>
              <a:spcAft>
                <a:spcPts val="0"/>
              </a:spcAft>
              <a:buClr>
                <a:schemeClr val="dk1"/>
              </a:buClr>
              <a:buSzPts val="2200"/>
              <a:buFont typeface="Arial"/>
              <a:buChar char="•"/>
            </a:pPr>
            <a:r>
              <a:rPr lang="en-GB" sz="2200">
                <a:solidFill>
                  <a:schemeClr val="dk1"/>
                </a:solidFill>
                <a:latin typeface="Corbel"/>
                <a:ea typeface="Corbel"/>
                <a:cs typeface="Corbel"/>
                <a:sym typeface="Corbel"/>
              </a:rPr>
              <a:t>Triage will more fully develop lines of inquiry using STEP© as a framework,  whether undertaken once actions to mitigate an imminent threat have been taken, or carried out where the Intake and Initial Inquiry step determined there was no imminent threat </a:t>
            </a:r>
            <a:endParaRPr/>
          </a:p>
          <a:p>
            <a:pPr marL="342900" marR="0" lvl="0" indent="-342900" algn="l" rtl="0">
              <a:spcBef>
                <a:spcPts val="600"/>
              </a:spcBef>
              <a:spcAft>
                <a:spcPts val="0"/>
              </a:spcAft>
              <a:buClr>
                <a:schemeClr val="dk1"/>
              </a:buClr>
              <a:buSzPts val="2200"/>
              <a:buFont typeface="Arial"/>
              <a:buChar char="•"/>
            </a:pPr>
            <a:r>
              <a:rPr lang="en-GB" sz="2200">
                <a:solidFill>
                  <a:schemeClr val="dk1"/>
                </a:solidFill>
                <a:latin typeface="Corbel"/>
                <a:ea typeface="Corbel"/>
                <a:cs typeface="Corbel"/>
                <a:sym typeface="Corbel"/>
              </a:rPr>
              <a:t>To perform triage, readily accessible information is gathered: interviews, records checks </a:t>
            </a:r>
            <a:endParaRPr/>
          </a:p>
          <a:p>
            <a:pPr marL="342900" marR="0" lvl="0" indent="-342900" algn="l" rtl="0">
              <a:spcBef>
                <a:spcPts val="600"/>
              </a:spcBef>
              <a:spcAft>
                <a:spcPts val="0"/>
              </a:spcAft>
              <a:buClr>
                <a:schemeClr val="dk1"/>
              </a:buClr>
              <a:buSzPts val="2200"/>
              <a:buFont typeface="Arial"/>
              <a:buChar char="•"/>
            </a:pPr>
            <a:r>
              <a:rPr lang="en-GB" sz="2200">
                <a:solidFill>
                  <a:schemeClr val="dk1"/>
                </a:solidFill>
                <a:latin typeface="Corbel"/>
                <a:ea typeface="Corbel"/>
                <a:cs typeface="Corbel"/>
                <a:sym typeface="Corbel"/>
              </a:rPr>
              <a:t>At the conclusion of Triage step:</a:t>
            </a:r>
            <a:endParaRPr/>
          </a:p>
          <a:p>
            <a:pPr marL="800100" marR="0" lvl="1" indent="-342900" algn="l" rtl="0">
              <a:spcBef>
                <a:spcPts val="600"/>
              </a:spcBef>
              <a:spcAft>
                <a:spcPts val="0"/>
              </a:spcAft>
              <a:buClr>
                <a:schemeClr val="dk1"/>
              </a:buClr>
              <a:buSzPts val="2000"/>
              <a:buFont typeface="Arial"/>
              <a:buChar char="•"/>
            </a:pPr>
            <a:r>
              <a:rPr lang="en-GB" sz="2000" b="0" i="0" u="none" strike="noStrike" cap="none">
                <a:solidFill>
                  <a:schemeClr val="dk1"/>
                </a:solidFill>
                <a:latin typeface="Corbel"/>
                <a:ea typeface="Corbel"/>
                <a:cs typeface="Corbel"/>
                <a:sym typeface="Corbel"/>
              </a:rPr>
              <a:t>If it cannot be determined with a reasonable degree of confidence that the subject of concern is </a:t>
            </a:r>
            <a:r>
              <a:rPr lang="en-GB" sz="2000" b="1" i="1" u="none" strike="noStrike" cap="none">
                <a:solidFill>
                  <a:schemeClr val="dk1"/>
                </a:solidFill>
                <a:latin typeface="Corbel"/>
                <a:ea typeface="Corbel"/>
                <a:cs typeface="Corbel"/>
                <a:sym typeface="Corbel"/>
              </a:rPr>
              <a:t>no threat or presents only a low level of concern, </a:t>
            </a:r>
            <a:r>
              <a:rPr lang="en-GB" sz="2000" b="0" i="0" u="none" strike="noStrike" cap="none">
                <a:solidFill>
                  <a:schemeClr val="dk1"/>
                </a:solidFill>
                <a:latin typeface="Corbel"/>
                <a:ea typeface="Corbel"/>
                <a:cs typeface="Corbel"/>
                <a:sym typeface="Corbel"/>
              </a:rPr>
              <a:t>a full </a:t>
            </a:r>
            <a:r>
              <a:rPr lang="en-GB" sz="2000" b="1" i="1" u="none" strike="noStrike" cap="none">
                <a:solidFill>
                  <a:schemeClr val="dk1"/>
                </a:solidFill>
                <a:latin typeface="Corbel"/>
                <a:ea typeface="Corbel"/>
                <a:cs typeface="Corbel"/>
                <a:sym typeface="Corbel"/>
              </a:rPr>
              <a:t>Inquiry </a:t>
            </a:r>
            <a:r>
              <a:rPr lang="en-GB" sz="2000" b="0" i="0" u="none" strike="noStrike" cap="none">
                <a:solidFill>
                  <a:schemeClr val="dk1"/>
                </a:solidFill>
                <a:latin typeface="Corbel"/>
                <a:ea typeface="Corbel"/>
                <a:cs typeface="Corbel"/>
                <a:sym typeface="Corbel"/>
              </a:rPr>
              <a:t>is undertaken by the full TAT and the subject / situation of concern are determined to pose a </a:t>
            </a:r>
            <a:r>
              <a:rPr lang="en-GB" sz="2000" b="1" i="1" u="none" strike="noStrike" cap="none">
                <a:solidFill>
                  <a:srgbClr val="C00000"/>
                </a:solidFill>
                <a:latin typeface="Corbel"/>
                <a:ea typeface="Corbel"/>
                <a:cs typeface="Corbel"/>
                <a:sym typeface="Corbel"/>
              </a:rPr>
              <a:t>Substantive Threat</a:t>
            </a:r>
            <a:endParaRPr/>
          </a:p>
          <a:p>
            <a:pPr marL="800100" marR="0" lvl="1" indent="-342900" algn="l" rtl="0">
              <a:spcBef>
                <a:spcPts val="600"/>
              </a:spcBef>
              <a:spcAft>
                <a:spcPts val="0"/>
              </a:spcAft>
              <a:buClr>
                <a:schemeClr val="dk1"/>
              </a:buClr>
              <a:buSzPts val="2000"/>
              <a:buFont typeface="Arial"/>
              <a:buChar char="•"/>
            </a:pPr>
            <a:r>
              <a:rPr lang="en-GB" sz="2000" b="0" i="0" u="none" strike="noStrike" cap="none">
                <a:solidFill>
                  <a:schemeClr val="dk1"/>
                </a:solidFill>
                <a:latin typeface="Corbel"/>
                <a:ea typeface="Corbel"/>
                <a:cs typeface="Corbel"/>
                <a:sym typeface="Corbel"/>
              </a:rPr>
              <a:t>If Triage determines no threat / low level of concern (</a:t>
            </a:r>
            <a:r>
              <a:rPr lang="en-GB" sz="2000" b="1" i="1" u="none" strike="noStrike" cap="none">
                <a:solidFill>
                  <a:srgbClr val="00B050"/>
                </a:solidFill>
                <a:latin typeface="Corbel"/>
                <a:ea typeface="Corbel"/>
                <a:cs typeface="Corbel"/>
                <a:sym typeface="Corbel"/>
              </a:rPr>
              <a:t>Transient Threat</a:t>
            </a:r>
            <a:r>
              <a:rPr lang="en-GB" sz="2000" b="0" i="0" u="none" strike="noStrike" cap="none">
                <a:solidFill>
                  <a:schemeClr val="dk1"/>
                </a:solidFill>
                <a:latin typeface="Corbel"/>
                <a:ea typeface="Corbel"/>
                <a:cs typeface="Corbel"/>
                <a:sym typeface="Corbel"/>
              </a:rPr>
              <a:t>), case is either documented and closed or referrals / other supports to address remaining concerns occur</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7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78"/>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Intake and Initial Inquiry &gt; Triage</a:t>
            </a:r>
            <a:endParaRPr b="1">
              <a:solidFill>
                <a:srgbClr val="002060"/>
              </a:solidFill>
              <a:latin typeface="Corbel"/>
              <a:ea typeface="Corbel"/>
              <a:cs typeface="Corbel"/>
              <a:sym typeface="Corbel"/>
            </a:endParaRPr>
          </a:p>
        </p:txBody>
      </p:sp>
      <p:pic>
        <p:nvPicPr>
          <p:cNvPr id="882" name="Google Shape;882;p78"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883" name="Google Shape;883;p78"/>
          <p:cNvSpPr txBox="1"/>
          <p:nvPr/>
        </p:nvSpPr>
        <p:spPr>
          <a:xfrm>
            <a:off x="838198" y="1754604"/>
            <a:ext cx="10782672" cy="3754874"/>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A third determination is also possible</a:t>
            </a:r>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That the individual </a:t>
            </a:r>
            <a:r>
              <a:rPr lang="en-GB" sz="2400" b="1" i="1">
                <a:solidFill>
                  <a:schemeClr val="dk1"/>
                </a:solidFill>
                <a:latin typeface="Corbel"/>
                <a:ea typeface="Corbel"/>
                <a:cs typeface="Corbel"/>
                <a:sym typeface="Corbel"/>
              </a:rPr>
              <a:t>poses no threat to others </a:t>
            </a:r>
            <a:r>
              <a:rPr lang="en-GB" sz="2400" u="sng">
                <a:solidFill>
                  <a:schemeClr val="dk1"/>
                </a:solidFill>
                <a:latin typeface="Corbel"/>
                <a:ea typeface="Corbel"/>
                <a:cs typeface="Corbel"/>
                <a:sym typeface="Corbel"/>
              </a:rPr>
              <a:t>but</a:t>
            </a:r>
            <a:r>
              <a:rPr lang="en-GB" sz="2400">
                <a:solidFill>
                  <a:schemeClr val="dk1"/>
                </a:solidFill>
                <a:latin typeface="Corbel"/>
                <a:ea typeface="Corbel"/>
                <a:cs typeface="Corbel"/>
                <a:sym typeface="Corbel"/>
              </a:rPr>
              <a:t> </a:t>
            </a:r>
            <a:r>
              <a:rPr lang="en-GB" sz="2400" b="1" i="1">
                <a:solidFill>
                  <a:schemeClr val="dk1"/>
                </a:solidFill>
                <a:latin typeface="Corbel"/>
                <a:ea typeface="Corbel"/>
                <a:cs typeface="Corbel"/>
                <a:sym typeface="Corbel"/>
              </a:rPr>
              <a:t>does pose a threat to self</a:t>
            </a:r>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These cases will be rare </a:t>
            </a:r>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If the TAT observe warning signs or risk factors for suicide risk, but no indicators of a threat to others:</a:t>
            </a:r>
            <a:endParaRPr/>
          </a:p>
          <a:p>
            <a:pPr marL="800100" marR="0" lvl="1" indent="-342900" algn="l" rtl="0">
              <a:spcBef>
                <a:spcPts val="600"/>
              </a:spcBef>
              <a:spcAft>
                <a:spcPts val="0"/>
              </a:spcAft>
              <a:buClr>
                <a:schemeClr val="dk1"/>
              </a:buClr>
              <a:buSzPts val="2200"/>
              <a:buFont typeface="Arial"/>
              <a:buChar char="•"/>
            </a:pPr>
            <a:r>
              <a:rPr lang="en-GB" sz="2200" b="0" i="0" u="none" strike="noStrike" cap="none">
                <a:solidFill>
                  <a:schemeClr val="dk1"/>
                </a:solidFill>
                <a:latin typeface="Corbel"/>
                <a:ea typeface="Corbel"/>
                <a:cs typeface="Corbel"/>
                <a:sym typeface="Corbel"/>
              </a:rPr>
              <a:t>Student should be immediately referred to the Act 71 team /  Crisis Response Team</a:t>
            </a:r>
            <a:endParaRPr/>
          </a:p>
          <a:p>
            <a:pPr marL="800100" marR="0" lvl="1" indent="-342900" algn="l" rtl="0">
              <a:spcBef>
                <a:spcPts val="600"/>
              </a:spcBef>
              <a:spcAft>
                <a:spcPts val="0"/>
              </a:spcAft>
              <a:buClr>
                <a:schemeClr val="dk1"/>
              </a:buClr>
              <a:buSzPts val="2200"/>
              <a:buFont typeface="Arial"/>
              <a:buChar char="•"/>
            </a:pPr>
            <a:r>
              <a:rPr lang="en-GB" sz="2200" b="0" i="0" u="none" strike="noStrike" cap="none">
                <a:solidFill>
                  <a:schemeClr val="dk1"/>
                </a:solidFill>
                <a:latin typeface="Corbel"/>
                <a:ea typeface="Corbel"/>
                <a:cs typeface="Corbel"/>
                <a:sym typeface="Corbel"/>
              </a:rPr>
              <a:t>The TA case would be closed</a:t>
            </a:r>
            <a:endParaRPr/>
          </a:p>
          <a:p>
            <a:pPr marL="800100" marR="0" lvl="1" indent="-342900" algn="l" rtl="0">
              <a:spcBef>
                <a:spcPts val="600"/>
              </a:spcBef>
              <a:spcAft>
                <a:spcPts val="0"/>
              </a:spcAft>
              <a:buClr>
                <a:schemeClr val="dk1"/>
              </a:buClr>
              <a:buSzPts val="2200"/>
              <a:buFont typeface="Arial"/>
              <a:buChar char="•"/>
            </a:pPr>
            <a:r>
              <a:rPr lang="en-GB" sz="2200" b="0" i="0" u="none" strike="noStrike" cap="none">
                <a:solidFill>
                  <a:schemeClr val="dk1"/>
                </a:solidFill>
                <a:latin typeface="Corbel"/>
                <a:ea typeface="Corbel"/>
                <a:cs typeface="Corbel"/>
                <a:sym typeface="Corbel"/>
              </a:rPr>
              <a:t>If the Act 71 team / Crisis Response Team subsequently identify potential for threat to others, the student would be referred back into the TA process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8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8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8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8"/>
          <p:cNvSpPr txBox="1"/>
          <p:nvPr/>
        </p:nvSpPr>
        <p:spPr>
          <a:xfrm>
            <a:off x="3702711" y="5314852"/>
            <a:ext cx="6488138" cy="669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749">
                <a:solidFill>
                  <a:schemeClr val="lt1"/>
                </a:solidFill>
                <a:latin typeface="Calibri"/>
                <a:ea typeface="Calibri"/>
                <a:cs typeface="Calibri"/>
                <a:sym typeface="Calibri"/>
              </a:rPr>
              <a:t>Insert title of next section here</a:t>
            </a:r>
            <a:endParaRPr sz="3749">
              <a:solidFill>
                <a:schemeClr val="lt1"/>
              </a:solidFill>
              <a:latin typeface="Calibri"/>
              <a:ea typeface="Calibri"/>
              <a:cs typeface="Calibri"/>
              <a:sym typeface="Calibri"/>
            </a:endParaRPr>
          </a:p>
        </p:txBody>
      </p:sp>
      <p:sp>
        <p:nvSpPr>
          <p:cNvPr id="177" name="Google Shape;177;p8"/>
          <p:cNvSpPr txBox="1"/>
          <p:nvPr/>
        </p:nvSpPr>
        <p:spPr>
          <a:xfrm>
            <a:off x="4128541" y="2082738"/>
            <a:ext cx="6488138" cy="12462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749">
                <a:solidFill>
                  <a:srgbClr val="FF0000"/>
                </a:solidFill>
                <a:latin typeface="Calibri"/>
                <a:ea typeface="Calibri"/>
                <a:cs typeface="Calibri"/>
                <a:sym typeface="Calibri"/>
              </a:rPr>
              <a:t>Insert relevant image behind this slide</a:t>
            </a:r>
            <a:endParaRPr sz="3749">
              <a:solidFill>
                <a:srgbClr val="FF0000"/>
              </a:solidFill>
              <a:latin typeface="Calibri"/>
              <a:ea typeface="Calibri"/>
              <a:cs typeface="Calibri"/>
              <a:sym typeface="Calibri"/>
            </a:endParaRPr>
          </a:p>
        </p:txBody>
      </p:sp>
      <p:pic>
        <p:nvPicPr>
          <p:cNvPr id="178" name="Google Shape;178;p8"/>
          <p:cNvPicPr preferRelativeResize="0"/>
          <p:nvPr/>
        </p:nvPicPr>
        <p:blipFill rotWithShape="1">
          <a:blip r:embed="rId3">
            <a:alphaModFix/>
          </a:blip>
          <a:srcRect/>
          <a:stretch/>
        </p:blipFill>
        <p:spPr>
          <a:xfrm>
            <a:off x="2424540" y="773859"/>
            <a:ext cx="9437546" cy="5316926"/>
          </a:xfrm>
          <a:prstGeom prst="rect">
            <a:avLst/>
          </a:prstGeom>
          <a:noFill/>
          <a:ln>
            <a:noFill/>
          </a:ln>
        </p:spPr>
      </p:pic>
      <p:pic>
        <p:nvPicPr>
          <p:cNvPr id="179" name="Google Shape;179;p8"/>
          <p:cNvPicPr preferRelativeResize="0"/>
          <p:nvPr/>
        </p:nvPicPr>
        <p:blipFill rotWithShape="1">
          <a:blip r:embed="rId4">
            <a:alphaModFix/>
          </a:blip>
          <a:srcRect l="14222" t="2331" r="5848" b="23820"/>
          <a:stretch/>
        </p:blipFill>
        <p:spPr>
          <a:xfrm>
            <a:off x="1570" y="2"/>
            <a:ext cx="12188326" cy="6858000"/>
          </a:xfrm>
          <a:prstGeom prst="rect">
            <a:avLst/>
          </a:prstGeom>
          <a:noFill/>
          <a:ln>
            <a:noFill/>
          </a:ln>
        </p:spPr>
      </p:pic>
      <p:sp>
        <p:nvSpPr>
          <p:cNvPr id="180" name="Google Shape;180;p8"/>
          <p:cNvSpPr/>
          <p:nvPr/>
        </p:nvSpPr>
        <p:spPr>
          <a:xfrm>
            <a:off x="-7600" y="389967"/>
            <a:ext cx="12207200" cy="942170"/>
          </a:xfrm>
          <a:prstGeom prst="rect">
            <a:avLst/>
          </a:prstGeom>
          <a:solidFill>
            <a:srgbClr val="222A35">
              <a:alpha val="46666"/>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3333" dirty="0">
                <a:solidFill>
                  <a:schemeClr val="lt1"/>
                </a:solidFill>
                <a:latin typeface="Calibri"/>
                <a:ea typeface="Calibri"/>
                <a:cs typeface="Calibri"/>
                <a:sym typeface="Calibri"/>
              </a:rPr>
              <a:t>An Introduction to Threat Assessment</a:t>
            </a:r>
            <a:endParaRPr dirty="0"/>
          </a:p>
        </p:txBody>
      </p:sp>
      <p:pic>
        <p:nvPicPr>
          <p:cNvPr id="181" name="Google Shape;181;p8">
            <a:hlinkClick r:id="rId5"/>
          </p:cNvPr>
          <p:cNvPicPr preferRelativeResize="0"/>
          <p:nvPr/>
        </p:nvPicPr>
        <p:blipFill rotWithShape="1">
          <a:blip r:embed="rId6">
            <a:alphaModFix/>
          </a:blip>
          <a:srcRect l="53512" t="17724" r="15078" b="17290"/>
          <a:stretch/>
        </p:blipFill>
        <p:spPr>
          <a:xfrm>
            <a:off x="2112863" y="4103962"/>
            <a:ext cx="4276111" cy="2518375"/>
          </a:xfrm>
          <a:prstGeom prst="rect">
            <a:avLst/>
          </a:prstGeom>
          <a:noFill/>
          <a:ln>
            <a:noFill/>
          </a:ln>
        </p:spPr>
      </p:pic>
      <p:pic>
        <p:nvPicPr>
          <p:cNvPr id="182" name="Google Shape;182;p8">
            <a:hlinkClick r:id="rId7"/>
          </p:cNvPr>
          <p:cNvPicPr preferRelativeResize="0"/>
          <p:nvPr/>
        </p:nvPicPr>
        <p:blipFill rotWithShape="1">
          <a:blip r:embed="rId8">
            <a:alphaModFix/>
          </a:blip>
          <a:srcRect l="52515" t="18314" r="14414" b="17880"/>
          <a:stretch/>
        </p:blipFill>
        <p:spPr>
          <a:xfrm rot="-225843">
            <a:off x="693692" y="1752119"/>
            <a:ext cx="4602575" cy="2661578"/>
          </a:xfrm>
          <a:prstGeom prst="rect">
            <a:avLst/>
          </a:prstGeom>
          <a:noFill/>
          <a:ln>
            <a:noFill/>
          </a:ln>
        </p:spPr>
      </p:pic>
      <p:sp>
        <p:nvSpPr>
          <p:cNvPr id="183" name="Google Shape;183;p8"/>
          <p:cNvSpPr txBox="1"/>
          <p:nvPr/>
        </p:nvSpPr>
        <p:spPr>
          <a:xfrm>
            <a:off x="330573" y="1561084"/>
            <a:ext cx="2143861" cy="8616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999" b="1" i="1">
                <a:solidFill>
                  <a:schemeClr val="lt1"/>
                </a:solidFill>
                <a:latin typeface="Calibri"/>
                <a:ea typeface="Calibri"/>
                <a:cs typeface="Calibri"/>
                <a:sym typeface="Calibri"/>
              </a:rPr>
              <a:t>Evan</a:t>
            </a:r>
            <a:endParaRPr/>
          </a:p>
        </p:txBody>
      </p:sp>
      <p:sp>
        <p:nvSpPr>
          <p:cNvPr id="184" name="Google Shape;184;p8"/>
          <p:cNvSpPr txBox="1"/>
          <p:nvPr/>
        </p:nvSpPr>
        <p:spPr>
          <a:xfrm>
            <a:off x="5205606" y="5329119"/>
            <a:ext cx="4807054" cy="8616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999" b="1" i="1">
                <a:solidFill>
                  <a:schemeClr val="lt1"/>
                </a:solidFill>
                <a:latin typeface="Calibri"/>
                <a:ea typeface="Calibri"/>
                <a:cs typeface="Calibri"/>
                <a:sym typeface="Calibri"/>
              </a:rPr>
              <a:t>Say Something</a:t>
            </a:r>
            <a:endParaRPr/>
          </a:p>
        </p:txBody>
      </p:sp>
      <p:pic>
        <p:nvPicPr>
          <p:cNvPr id="185" name="Google Shape;185;p8"/>
          <p:cNvPicPr preferRelativeResize="0"/>
          <p:nvPr/>
        </p:nvPicPr>
        <p:blipFill rotWithShape="1">
          <a:blip r:embed="rId9">
            <a:alphaModFix/>
          </a:blip>
          <a:srcRect/>
          <a:stretch/>
        </p:blipFill>
        <p:spPr>
          <a:xfrm>
            <a:off x="-8239" y="5749368"/>
            <a:ext cx="3655201" cy="1207907"/>
          </a:xfrm>
          <a:prstGeom prst="rect">
            <a:avLst/>
          </a:prstGeom>
          <a:noFill/>
          <a:ln>
            <a:noFill/>
          </a:ln>
        </p:spPr>
      </p:pic>
    </p:spTree>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79"/>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Follow-up after triage: Focus of interviews</a:t>
            </a:r>
            <a:endParaRPr b="1">
              <a:solidFill>
                <a:srgbClr val="002060"/>
              </a:solidFill>
              <a:latin typeface="Corbel"/>
              <a:ea typeface="Corbel"/>
              <a:cs typeface="Corbel"/>
              <a:sym typeface="Corbel"/>
            </a:endParaRPr>
          </a:p>
        </p:txBody>
      </p:sp>
      <p:pic>
        <p:nvPicPr>
          <p:cNvPr id="890" name="Google Shape;890;p79"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pic>
        <p:nvPicPr>
          <p:cNvPr id="891" name="Google Shape;891;p79" descr="Image result for png question"/>
          <p:cNvPicPr preferRelativeResize="0"/>
          <p:nvPr/>
        </p:nvPicPr>
        <p:blipFill rotWithShape="1">
          <a:blip r:embed="rId4">
            <a:alphaModFix/>
          </a:blip>
          <a:srcRect/>
          <a:stretch/>
        </p:blipFill>
        <p:spPr>
          <a:xfrm>
            <a:off x="897825" y="2850191"/>
            <a:ext cx="404560" cy="384720"/>
          </a:xfrm>
          <a:prstGeom prst="rect">
            <a:avLst/>
          </a:prstGeom>
          <a:noFill/>
          <a:ln>
            <a:noFill/>
          </a:ln>
        </p:spPr>
      </p:pic>
      <p:sp>
        <p:nvSpPr>
          <p:cNvPr id="892" name="Google Shape;892;p79"/>
          <p:cNvSpPr/>
          <p:nvPr/>
        </p:nvSpPr>
        <p:spPr>
          <a:xfrm>
            <a:off x="1375094" y="1957639"/>
            <a:ext cx="6409889" cy="1785104"/>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GB" sz="2200" b="1" i="1">
                <a:solidFill>
                  <a:schemeClr val="dk1"/>
                </a:solidFill>
                <a:latin typeface="Corbel"/>
                <a:ea typeface="Corbel"/>
                <a:cs typeface="Corbel"/>
                <a:sym typeface="Corbel"/>
              </a:rPr>
              <a:t>What should interviews with the following focus on:</a:t>
            </a:r>
            <a:endParaRPr/>
          </a:p>
          <a:p>
            <a:pPr marL="342900" marR="0" lvl="0" indent="-342900" algn="l" rtl="0">
              <a:spcBef>
                <a:spcPts val="0"/>
              </a:spcBef>
              <a:spcAft>
                <a:spcPts val="0"/>
              </a:spcAft>
              <a:buClr>
                <a:schemeClr val="dk1"/>
              </a:buClr>
              <a:buSzPts val="2200"/>
              <a:buFont typeface="Arial"/>
              <a:buChar char="•"/>
            </a:pPr>
            <a:r>
              <a:rPr lang="en-GB" sz="2200" b="1" i="1" u="none" strike="noStrike" cap="none">
                <a:solidFill>
                  <a:schemeClr val="dk1"/>
                </a:solidFill>
                <a:latin typeface="Corbel"/>
                <a:ea typeface="Corbel"/>
                <a:cs typeface="Corbel"/>
                <a:sym typeface="Corbel"/>
              </a:rPr>
              <a:t>Teachers / other school staff?</a:t>
            </a:r>
            <a:endParaRPr/>
          </a:p>
          <a:p>
            <a:pPr marL="342900" marR="0" lvl="0" indent="-342900" algn="l" rtl="0">
              <a:spcBef>
                <a:spcPts val="0"/>
              </a:spcBef>
              <a:spcAft>
                <a:spcPts val="0"/>
              </a:spcAft>
              <a:buClr>
                <a:schemeClr val="dk1"/>
              </a:buClr>
              <a:buSzPts val="2200"/>
              <a:buFont typeface="Arial"/>
              <a:buChar char="•"/>
            </a:pPr>
            <a:r>
              <a:rPr lang="en-GB" sz="2200" b="1" i="1">
                <a:solidFill>
                  <a:schemeClr val="dk1"/>
                </a:solidFill>
                <a:latin typeface="Corbel"/>
                <a:ea typeface="Corbel"/>
                <a:cs typeface="Corbel"/>
                <a:sym typeface="Corbel"/>
              </a:rPr>
              <a:t>Classmates or other peers?</a:t>
            </a:r>
            <a:endParaRPr sz="2200" b="1" i="1" u="none" strike="noStrike" cap="none">
              <a:solidFill>
                <a:schemeClr val="dk1"/>
              </a:solidFill>
              <a:latin typeface="Corbel"/>
              <a:ea typeface="Corbel"/>
              <a:cs typeface="Corbel"/>
              <a:sym typeface="Corbel"/>
            </a:endParaRPr>
          </a:p>
          <a:p>
            <a:pPr marL="342900" marR="0" lvl="0" indent="-342900" algn="l" rtl="0">
              <a:spcBef>
                <a:spcPts val="0"/>
              </a:spcBef>
              <a:spcAft>
                <a:spcPts val="0"/>
              </a:spcAft>
              <a:buClr>
                <a:schemeClr val="dk1"/>
              </a:buClr>
              <a:buSzPts val="2200"/>
              <a:buFont typeface="Arial"/>
              <a:buChar char="•"/>
            </a:pPr>
            <a:r>
              <a:rPr lang="en-GB" sz="2200" b="1" i="1">
                <a:solidFill>
                  <a:schemeClr val="dk1"/>
                </a:solidFill>
                <a:latin typeface="Corbel"/>
                <a:ea typeface="Corbel"/>
                <a:cs typeface="Corbel"/>
                <a:sym typeface="Corbel"/>
              </a:rPr>
              <a:t>Caregivers?</a:t>
            </a:r>
            <a:endParaRPr/>
          </a:p>
          <a:p>
            <a:pPr marL="342900" marR="0" lvl="0" indent="-342900" algn="l" rtl="0">
              <a:spcBef>
                <a:spcPts val="0"/>
              </a:spcBef>
              <a:spcAft>
                <a:spcPts val="0"/>
              </a:spcAft>
              <a:buClr>
                <a:schemeClr val="dk1"/>
              </a:buClr>
              <a:buSzPts val="2200"/>
              <a:buFont typeface="Arial"/>
              <a:buChar char="•"/>
            </a:pPr>
            <a:r>
              <a:rPr lang="en-GB" sz="2200" b="1" i="1" u="none" strike="noStrike" cap="none">
                <a:solidFill>
                  <a:schemeClr val="dk1"/>
                </a:solidFill>
                <a:latin typeface="Corbel"/>
                <a:ea typeface="Corbel"/>
                <a:cs typeface="Corbel"/>
                <a:sym typeface="Corbel"/>
              </a:rPr>
              <a:t>The </a:t>
            </a:r>
            <a:r>
              <a:rPr lang="en-GB" sz="2200" b="1" i="1">
                <a:solidFill>
                  <a:schemeClr val="dk1"/>
                </a:solidFill>
                <a:latin typeface="Corbel"/>
                <a:ea typeface="Corbel"/>
                <a:cs typeface="Corbel"/>
                <a:sym typeface="Corbel"/>
              </a:rPr>
              <a:t>student who might pose a threat of violence</a:t>
            </a:r>
            <a:r>
              <a:rPr lang="en-GB" sz="2200" b="1" i="1" u="none" strike="noStrike" cap="none">
                <a:solidFill>
                  <a:schemeClr val="dk1"/>
                </a:solidFill>
                <a:latin typeface="Corbel"/>
                <a:ea typeface="Corbel"/>
                <a:cs typeface="Corbel"/>
                <a:sym typeface="Corbel"/>
              </a:rPr>
              <a:t>?</a:t>
            </a:r>
            <a:endParaRPr sz="2200" b="1" i="1" u="none" strike="noStrike" cap="none">
              <a:solidFill>
                <a:schemeClr val="dk1"/>
              </a:solidFill>
              <a:latin typeface="Corbel"/>
              <a:ea typeface="Corbel"/>
              <a:cs typeface="Corbel"/>
              <a:sym typeface="Corbel"/>
            </a:endParaRPr>
          </a:p>
        </p:txBody>
      </p:sp>
      <p:pic>
        <p:nvPicPr>
          <p:cNvPr id="893" name="Google Shape;893;p79" descr="Image result for png question"/>
          <p:cNvPicPr preferRelativeResize="0"/>
          <p:nvPr/>
        </p:nvPicPr>
        <p:blipFill rotWithShape="1">
          <a:blip r:embed="rId4">
            <a:alphaModFix/>
          </a:blip>
          <a:srcRect/>
          <a:stretch/>
        </p:blipFill>
        <p:spPr>
          <a:xfrm>
            <a:off x="1867255" y="4402679"/>
            <a:ext cx="404560" cy="384720"/>
          </a:xfrm>
          <a:prstGeom prst="rect">
            <a:avLst/>
          </a:prstGeom>
          <a:noFill/>
          <a:ln>
            <a:noFill/>
          </a:ln>
        </p:spPr>
      </p:pic>
      <p:sp>
        <p:nvSpPr>
          <p:cNvPr id="894" name="Google Shape;894;p79"/>
          <p:cNvSpPr/>
          <p:nvPr/>
        </p:nvSpPr>
        <p:spPr>
          <a:xfrm>
            <a:off x="2271815" y="3871764"/>
            <a:ext cx="8977822" cy="144655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GB" sz="2200" b="1" i="1">
                <a:solidFill>
                  <a:schemeClr val="dk1"/>
                </a:solidFill>
                <a:latin typeface="Corbel"/>
                <a:ea typeface="Corbel"/>
                <a:cs typeface="Corbel"/>
                <a:sym typeface="Corbel"/>
              </a:rPr>
              <a:t>Full corroboration of information across these sources will be powerful in helping to assess the level and nature of the threat… </a:t>
            </a:r>
            <a:endParaRPr/>
          </a:p>
          <a:p>
            <a:pPr marL="0" marR="0" lvl="0" indent="0" algn="l" rtl="0">
              <a:spcBef>
                <a:spcPts val="0"/>
              </a:spcBef>
              <a:spcAft>
                <a:spcPts val="0"/>
              </a:spcAft>
              <a:buNone/>
            </a:pPr>
            <a:r>
              <a:rPr lang="en-GB" sz="2200" b="1" i="1">
                <a:solidFill>
                  <a:schemeClr val="dk1"/>
                </a:solidFill>
                <a:latin typeface="Corbel"/>
                <a:ea typeface="Corbel"/>
                <a:cs typeface="Corbel"/>
                <a:sym typeface="Corbel"/>
              </a:rPr>
              <a:t>…but what might significant differences in the information provided by these sources reveal?</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9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Google Shape;900;p80"/>
          <p:cNvSpPr txBox="1"/>
          <p:nvPr/>
        </p:nvSpPr>
        <p:spPr>
          <a:xfrm>
            <a:off x="3702711" y="5314852"/>
            <a:ext cx="6488138" cy="669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749">
                <a:solidFill>
                  <a:schemeClr val="lt1"/>
                </a:solidFill>
                <a:latin typeface="Calibri"/>
                <a:ea typeface="Calibri"/>
                <a:cs typeface="Calibri"/>
                <a:sym typeface="Calibri"/>
              </a:rPr>
              <a:t>Insert title of next section here</a:t>
            </a:r>
            <a:endParaRPr sz="3749">
              <a:solidFill>
                <a:schemeClr val="lt1"/>
              </a:solidFill>
              <a:latin typeface="Calibri"/>
              <a:ea typeface="Calibri"/>
              <a:cs typeface="Calibri"/>
              <a:sym typeface="Calibri"/>
            </a:endParaRPr>
          </a:p>
        </p:txBody>
      </p:sp>
      <p:sp>
        <p:nvSpPr>
          <p:cNvPr id="901" name="Google Shape;901;p80"/>
          <p:cNvSpPr txBox="1"/>
          <p:nvPr/>
        </p:nvSpPr>
        <p:spPr>
          <a:xfrm>
            <a:off x="4128541" y="2082738"/>
            <a:ext cx="6488138" cy="12462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749">
                <a:solidFill>
                  <a:srgbClr val="FF0000"/>
                </a:solidFill>
                <a:latin typeface="Calibri"/>
                <a:ea typeface="Calibri"/>
                <a:cs typeface="Calibri"/>
                <a:sym typeface="Calibri"/>
              </a:rPr>
              <a:t>Insert relevant image behind this slide</a:t>
            </a:r>
            <a:endParaRPr sz="3749">
              <a:solidFill>
                <a:srgbClr val="FF0000"/>
              </a:solidFill>
              <a:latin typeface="Calibri"/>
              <a:ea typeface="Calibri"/>
              <a:cs typeface="Calibri"/>
              <a:sym typeface="Calibri"/>
            </a:endParaRPr>
          </a:p>
        </p:txBody>
      </p:sp>
      <p:pic>
        <p:nvPicPr>
          <p:cNvPr id="902" name="Google Shape;902;p80"/>
          <p:cNvPicPr preferRelativeResize="0"/>
          <p:nvPr/>
        </p:nvPicPr>
        <p:blipFill rotWithShape="1">
          <a:blip r:embed="rId3">
            <a:alphaModFix/>
          </a:blip>
          <a:srcRect/>
          <a:stretch/>
        </p:blipFill>
        <p:spPr>
          <a:xfrm>
            <a:off x="2445154" y="973154"/>
            <a:ext cx="9442474" cy="5305470"/>
          </a:xfrm>
          <a:prstGeom prst="rect">
            <a:avLst/>
          </a:prstGeom>
          <a:noFill/>
          <a:ln>
            <a:noFill/>
          </a:ln>
        </p:spPr>
      </p:pic>
      <p:pic>
        <p:nvPicPr>
          <p:cNvPr id="903" name="Google Shape;903;p80"/>
          <p:cNvPicPr preferRelativeResize="0"/>
          <p:nvPr/>
        </p:nvPicPr>
        <p:blipFill rotWithShape="1">
          <a:blip r:embed="rId4">
            <a:alphaModFix/>
          </a:blip>
          <a:srcRect l="14222" t="2331" r="5848" b="23820"/>
          <a:stretch/>
        </p:blipFill>
        <p:spPr>
          <a:xfrm>
            <a:off x="-54249" y="2"/>
            <a:ext cx="12188326" cy="6858000"/>
          </a:xfrm>
          <a:prstGeom prst="rect">
            <a:avLst/>
          </a:prstGeom>
          <a:noFill/>
          <a:ln>
            <a:noFill/>
          </a:ln>
        </p:spPr>
      </p:pic>
      <p:sp>
        <p:nvSpPr>
          <p:cNvPr id="904" name="Google Shape;904;p80"/>
          <p:cNvSpPr/>
          <p:nvPr/>
        </p:nvSpPr>
        <p:spPr>
          <a:xfrm>
            <a:off x="-7600" y="389967"/>
            <a:ext cx="12207200" cy="942170"/>
          </a:xfrm>
          <a:prstGeom prst="rect">
            <a:avLst/>
          </a:prstGeom>
          <a:solidFill>
            <a:srgbClr val="222A35">
              <a:alpha val="46666"/>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3333">
                <a:solidFill>
                  <a:schemeClr val="lt1"/>
                </a:solidFill>
                <a:latin typeface="Calibri"/>
                <a:ea typeface="Calibri"/>
                <a:cs typeface="Calibri"/>
                <a:sym typeface="Calibri"/>
              </a:rPr>
              <a:t>Are those guns real…?</a:t>
            </a:r>
            <a:endParaRPr/>
          </a:p>
        </p:txBody>
      </p:sp>
      <p:pic>
        <p:nvPicPr>
          <p:cNvPr id="905" name="Google Shape;905;p80">
            <a:hlinkClick r:id="rId5"/>
          </p:cNvPr>
          <p:cNvPicPr preferRelativeResize="0"/>
          <p:nvPr/>
        </p:nvPicPr>
        <p:blipFill rotWithShape="1">
          <a:blip r:embed="rId6">
            <a:alphaModFix/>
          </a:blip>
          <a:srcRect/>
          <a:stretch/>
        </p:blipFill>
        <p:spPr>
          <a:xfrm rot="382015">
            <a:off x="5617891" y="3039207"/>
            <a:ext cx="5322246" cy="3815951"/>
          </a:xfrm>
          <a:prstGeom prst="rect">
            <a:avLst/>
          </a:prstGeom>
          <a:noFill/>
          <a:ln>
            <a:noFill/>
          </a:ln>
        </p:spPr>
      </p:pic>
      <p:pic>
        <p:nvPicPr>
          <p:cNvPr id="906" name="Google Shape;906;p80"/>
          <p:cNvPicPr preferRelativeResize="0"/>
          <p:nvPr/>
        </p:nvPicPr>
        <p:blipFill rotWithShape="1">
          <a:blip r:embed="rId7">
            <a:alphaModFix/>
          </a:blip>
          <a:srcRect/>
          <a:stretch/>
        </p:blipFill>
        <p:spPr>
          <a:xfrm>
            <a:off x="-8239" y="5749368"/>
            <a:ext cx="3655201" cy="1207907"/>
          </a:xfrm>
          <a:prstGeom prst="rect">
            <a:avLst/>
          </a:prstGeom>
          <a:noFill/>
          <a:ln>
            <a:noFill/>
          </a:ln>
        </p:spPr>
      </p:pic>
    </p:spTree>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p81"/>
          <p:cNvSpPr txBox="1"/>
          <p:nvPr/>
        </p:nvSpPr>
        <p:spPr>
          <a:xfrm>
            <a:off x="3702711" y="5314852"/>
            <a:ext cx="6488138" cy="669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749">
                <a:solidFill>
                  <a:schemeClr val="lt1"/>
                </a:solidFill>
                <a:latin typeface="Calibri"/>
                <a:ea typeface="Calibri"/>
                <a:cs typeface="Calibri"/>
                <a:sym typeface="Calibri"/>
              </a:rPr>
              <a:t>Insert title of next section here</a:t>
            </a:r>
            <a:endParaRPr sz="3749">
              <a:solidFill>
                <a:schemeClr val="lt1"/>
              </a:solidFill>
              <a:latin typeface="Calibri"/>
              <a:ea typeface="Calibri"/>
              <a:cs typeface="Calibri"/>
              <a:sym typeface="Calibri"/>
            </a:endParaRPr>
          </a:p>
        </p:txBody>
      </p:sp>
      <p:pic>
        <p:nvPicPr>
          <p:cNvPr id="913" name="Google Shape;913;p81"/>
          <p:cNvPicPr preferRelativeResize="0"/>
          <p:nvPr/>
        </p:nvPicPr>
        <p:blipFill rotWithShape="1">
          <a:blip r:embed="rId3">
            <a:alphaModFix/>
          </a:blip>
          <a:srcRect l="14222" t="2331" r="5848" b="23820"/>
          <a:stretch/>
        </p:blipFill>
        <p:spPr>
          <a:xfrm>
            <a:off x="-7599" y="2"/>
            <a:ext cx="12188326" cy="6858000"/>
          </a:xfrm>
          <a:prstGeom prst="rect">
            <a:avLst/>
          </a:prstGeom>
          <a:noFill/>
          <a:ln>
            <a:noFill/>
          </a:ln>
        </p:spPr>
      </p:pic>
      <p:sp>
        <p:nvSpPr>
          <p:cNvPr id="914" name="Google Shape;914;p81"/>
          <p:cNvSpPr txBox="1"/>
          <p:nvPr/>
        </p:nvSpPr>
        <p:spPr>
          <a:xfrm>
            <a:off x="4128541" y="2082738"/>
            <a:ext cx="6488138" cy="12462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749">
                <a:solidFill>
                  <a:srgbClr val="FF0000"/>
                </a:solidFill>
                <a:latin typeface="Calibri"/>
                <a:ea typeface="Calibri"/>
                <a:cs typeface="Calibri"/>
                <a:sym typeface="Calibri"/>
              </a:rPr>
              <a:t>Insert relevant image behind this slide</a:t>
            </a:r>
            <a:endParaRPr sz="3749">
              <a:solidFill>
                <a:srgbClr val="FF0000"/>
              </a:solidFill>
              <a:latin typeface="Calibri"/>
              <a:ea typeface="Calibri"/>
              <a:cs typeface="Calibri"/>
              <a:sym typeface="Calibri"/>
            </a:endParaRPr>
          </a:p>
        </p:txBody>
      </p:sp>
      <p:pic>
        <p:nvPicPr>
          <p:cNvPr id="915" name="Google Shape;915;p81"/>
          <p:cNvPicPr preferRelativeResize="0"/>
          <p:nvPr/>
        </p:nvPicPr>
        <p:blipFill rotWithShape="1">
          <a:blip r:embed="rId4">
            <a:alphaModFix/>
          </a:blip>
          <a:srcRect/>
          <a:stretch/>
        </p:blipFill>
        <p:spPr>
          <a:xfrm>
            <a:off x="2108480" y="1280807"/>
            <a:ext cx="9779151" cy="4518160"/>
          </a:xfrm>
          <a:prstGeom prst="rect">
            <a:avLst/>
          </a:prstGeom>
          <a:noFill/>
          <a:ln>
            <a:noFill/>
          </a:ln>
        </p:spPr>
      </p:pic>
      <p:sp>
        <p:nvSpPr>
          <p:cNvPr id="916" name="Google Shape;916;p81"/>
          <p:cNvSpPr/>
          <p:nvPr/>
        </p:nvSpPr>
        <p:spPr>
          <a:xfrm>
            <a:off x="-7600" y="389967"/>
            <a:ext cx="12207200" cy="942170"/>
          </a:xfrm>
          <a:prstGeom prst="rect">
            <a:avLst/>
          </a:prstGeom>
          <a:solidFill>
            <a:srgbClr val="222A35">
              <a:alpha val="46666"/>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3333">
                <a:solidFill>
                  <a:schemeClr val="lt1"/>
                </a:solidFill>
                <a:latin typeface="Calibri"/>
                <a:ea typeface="Calibri"/>
                <a:cs typeface="Calibri"/>
                <a:sym typeface="Calibri"/>
              </a:rPr>
              <a:t>I’m really worried about him…</a:t>
            </a:r>
            <a:endParaRPr/>
          </a:p>
        </p:txBody>
      </p:sp>
      <p:pic>
        <p:nvPicPr>
          <p:cNvPr id="917" name="Google Shape;917;p81">
            <a:hlinkClick r:id="rId5"/>
          </p:cNvPr>
          <p:cNvPicPr preferRelativeResize="0"/>
          <p:nvPr/>
        </p:nvPicPr>
        <p:blipFill rotWithShape="1">
          <a:blip r:embed="rId6">
            <a:alphaModFix/>
          </a:blip>
          <a:srcRect l="45862"/>
          <a:stretch/>
        </p:blipFill>
        <p:spPr>
          <a:xfrm rot="344469">
            <a:off x="9090968" y="4331602"/>
            <a:ext cx="3254518" cy="2729017"/>
          </a:xfrm>
          <a:prstGeom prst="rect">
            <a:avLst/>
          </a:prstGeom>
          <a:noFill/>
          <a:ln>
            <a:noFill/>
          </a:ln>
        </p:spPr>
      </p:pic>
      <p:pic>
        <p:nvPicPr>
          <p:cNvPr id="918" name="Google Shape;918;p81"/>
          <p:cNvPicPr preferRelativeResize="0"/>
          <p:nvPr/>
        </p:nvPicPr>
        <p:blipFill rotWithShape="1">
          <a:blip r:embed="rId7">
            <a:alphaModFix/>
          </a:blip>
          <a:srcRect/>
          <a:stretch/>
        </p:blipFill>
        <p:spPr>
          <a:xfrm>
            <a:off x="-8239" y="5749368"/>
            <a:ext cx="3655201" cy="1207907"/>
          </a:xfrm>
          <a:prstGeom prst="rect">
            <a:avLst/>
          </a:prstGeom>
          <a:noFill/>
          <a:ln>
            <a:noFill/>
          </a:ln>
        </p:spPr>
      </p:pic>
    </p:spTree>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Google Shape;924;p82"/>
          <p:cNvSpPr txBox="1"/>
          <p:nvPr/>
        </p:nvSpPr>
        <p:spPr>
          <a:xfrm>
            <a:off x="3702711" y="5314852"/>
            <a:ext cx="6488138" cy="669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749">
                <a:solidFill>
                  <a:schemeClr val="lt1"/>
                </a:solidFill>
                <a:latin typeface="Calibri"/>
                <a:ea typeface="Calibri"/>
                <a:cs typeface="Calibri"/>
                <a:sym typeface="Calibri"/>
              </a:rPr>
              <a:t>Insert title of next section here</a:t>
            </a:r>
            <a:endParaRPr sz="3749">
              <a:solidFill>
                <a:schemeClr val="lt1"/>
              </a:solidFill>
              <a:latin typeface="Calibri"/>
              <a:ea typeface="Calibri"/>
              <a:cs typeface="Calibri"/>
              <a:sym typeface="Calibri"/>
            </a:endParaRPr>
          </a:p>
        </p:txBody>
      </p:sp>
      <p:sp>
        <p:nvSpPr>
          <p:cNvPr id="925" name="Google Shape;925;p82"/>
          <p:cNvSpPr txBox="1"/>
          <p:nvPr/>
        </p:nvSpPr>
        <p:spPr>
          <a:xfrm>
            <a:off x="4128541" y="2082738"/>
            <a:ext cx="6488138" cy="12462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749">
                <a:solidFill>
                  <a:srgbClr val="FF0000"/>
                </a:solidFill>
                <a:latin typeface="Calibri"/>
                <a:ea typeface="Calibri"/>
                <a:cs typeface="Calibri"/>
                <a:sym typeface="Calibri"/>
              </a:rPr>
              <a:t>Insert relevant image behind this slide</a:t>
            </a:r>
            <a:endParaRPr sz="3749">
              <a:solidFill>
                <a:srgbClr val="FF0000"/>
              </a:solidFill>
              <a:latin typeface="Calibri"/>
              <a:ea typeface="Calibri"/>
              <a:cs typeface="Calibri"/>
              <a:sym typeface="Calibri"/>
            </a:endParaRPr>
          </a:p>
        </p:txBody>
      </p:sp>
      <p:pic>
        <p:nvPicPr>
          <p:cNvPr id="926" name="Google Shape;926;p82"/>
          <p:cNvPicPr preferRelativeResize="0"/>
          <p:nvPr/>
        </p:nvPicPr>
        <p:blipFill rotWithShape="1">
          <a:blip r:embed="rId3">
            <a:alphaModFix/>
          </a:blip>
          <a:srcRect/>
          <a:stretch/>
        </p:blipFill>
        <p:spPr>
          <a:xfrm>
            <a:off x="2125240" y="802546"/>
            <a:ext cx="9762390" cy="5466937"/>
          </a:xfrm>
          <a:prstGeom prst="rect">
            <a:avLst/>
          </a:prstGeom>
          <a:noFill/>
          <a:ln>
            <a:noFill/>
          </a:ln>
        </p:spPr>
      </p:pic>
      <p:pic>
        <p:nvPicPr>
          <p:cNvPr id="927" name="Google Shape;927;p82"/>
          <p:cNvPicPr preferRelativeResize="0"/>
          <p:nvPr/>
        </p:nvPicPr>
        <p:blipFill rotWithShape="1">
          <a:blip r:embed="rId4">
            <a:alphaModFix/>
          </a:blip>
          <a:srcRect l="14222" t="2331" r="5848" b="23820"/>
          <a:stretch/>
        </p:blipFill>
        <p:spPr>
          <a:xfrm>
            <a:off x="-7599" y="2"/>
            <a:ext cx="12188326" cy="6858000"/>
          </a:xfrm>
          <a:prstGeom prst="rect">
            <a:avLst/>
          </a:prstGeom>
          <a:noFill/>
          <a:ln>
            <a:noFill/>
          </a:ln>
        </p:spPr>
      </p:pic>
      <p:sp>
        <p:nvSpPr>
          <p:cNvPr id="928" name="Google Shape;928;p82"/>
          <p:cNvSpPr/>
          <p:nvPr/>
        </p:nvSpPr>
        <p:spPr>
          <a:xfrm>
            <a:off x="-7600" y="389967"/>
            <a:ext cx="12207200" cy="942170"/>
          </a:xfrm>
          <a:prstGeom prst="rect">
            <a:avLst/>
          </a:prstGeom>
          <a:solidFill>
            <a:srgbClr val="222A35">
              <a:alpha val="46666"/>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3333" i="1">
                <a:solidFill>
                  <a:schemeClr val="lt1"/>
                </a:solidFill>
                <a:latin typeface="Calibri"/>
                <a:ea typeface="Calibri"/>
                <a:cs typeface="Calibri"/>
                <a:sym typeface="Calibri"/>
              </a:rPr>
              <a:t>Creepy Pasta </a:t>
            </a:r>
            <a:r>
              <a:rPr lang="en-GB" sz="3333">
                <a:solidFill>
                  <a:schemeClr val="lt1"/>
                </a:solidFill>
                <a:latin typeface="Calibri"/>
                <a:ea typeface="Calibri"/>
                <a:cs typeface="Calibri"/>
                <a:sym typeface="Calibri"/>
              </a:rPr>
              <a:t>drawings</a:t>
            </a:r>
            <a:endParaRPr/>
          </a:p>
        </p:txBody>
      </p:sp>
      <p:pic>
        <p:nvPicPr>
          <p:cNvPr id="929" name="Google Shape;929;p82">
            <a:hlinkClick r:id="rId5"/>
          </p:cNvPr>
          <p:cNvPicPr preferRelativeResize="0"/>
          <p:nvPr/>
        </p:nvPicPr>
        <p:blipFill rotWithShape="1">
          <a:blip r:embed="rId6">
            <a:alphaModFix/>
          </a:blip>
          <a:srcRect/>
          <a:stretch/>
        </p:blipFill>
        <p:spPr>
          <a:xfrm rot="223680">
            <a:off x="7207246" y="3407831"/>
            <a:ext cx="4578896" cy="3270640"/>
          </a:xfrm>
          <a:prstGeom prst="rect">
            <a:avLst/>
          </a:prstGeom>
          <a:noFill/>
          <a:ln>
            <a:noFill/>
          </a:ln>
        </p:spPr>
      </p:pic>
      <p:pic>
        <p:nvPicPr>
          <p:cNvPr id="930" name="Google Shape;930;p82">
            <a:hlinkClick r:id="rId5"/>
          </p:cNvPr>
          <p:cNvPicPr preferRelativeResize="0"/>
          <p:nvPr/>
        </p:nvPicPr>
        <p:blipFill rotWithShape="1">
          <a:blip r:embed="rId7">
            <a:alphaModFix/>
          </a:blip>
          <a:srcRect/>
          <a:stretch/>
        </p:blipFill>
        <p:spPr>
          <a:xfrm rot="-211414">
            <a:off x="9328391" y="1075303"/>
            <a:ext cx="3170638" cy="4033457"/>
          </a:xfrm>
          <a:prstGeom prst="rect">
            <a:avLst/>
          </a:prstGeom>
          <a:noFill/>
          <a:ln>
            <a:noFill/>
          </a:ln>
        </p:spPr>
      </p:pic>
      <p:pic>
        <p:nvPicPr>
          <p:cNvPr id="931" name="Google Shape;931;p82"/>
          <p:cNvPicPr preferRelativeResize="0"/>
          <p:nvPr/>
        </p:nvPicPr>
        <p:blipFill rotWithShape="1">
          <a:blip r:embed="rId8">
            <a:alphaModFix/>
          </a:blip>
          <a:srcRect/>
          <a:stretch/>
        </p:blipFill>
        <p:spPr>
          <a:xfrm>
            <a:off x="-8239" y="5749368"/>
            <a:ext cx="3655201" cy="1207907"/>
          </a:xfrm>
          <a:prstGeom prst="rect">
            <a:avLst/>
          </a:prstGeom>
          <a:noFill/>
          <a:ln>
            <a:noFill/>
          </a:ln>
        </p:spPr>
      </p:pic>
    </p:spTree>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pic>
        <p:nvPicPr>
          <p:cNvPr id="937" name="Google Shape;937;p83"/>
          <p:cNvPicPr preferRelativeResize="0"/>
          <p:nvPr/>
        </p:nvPicPr>
        <p:blipFill rotWithShape="1">
          <a:blip r:embed="rId3">
            <a:alphaModFix/>
          </a:blip>
          <a:srcRect/>
          <a:stretch/>
        </p:blipFill>
        <p:spPr>
          <a:xfrm>
            <a:off x="7260844" y="702304"/>
            <a:ext cx="5033712" cy="3355809"/>
          </a:xfrm>
          <a:prstGeom prst="rect">
            <a:avLst/>
          </a:prstGeom>
          <a:noFill/>
          <a:ln>
            <a:noFill/>
          </a:ln>
        </p:spPr>
      </p:pic>
      <p:pic>
        <p:nvPicPr>
          <p:cNvPr id="938" name="Google Shape;938;p83"/>
          <p:cNvPicPr preferRelativeResize="0"/>
          <p:nvPr/>
        </p:nvPicPr>
        <p:blipFill rotWithShape="1">
          <a:blip r:embed="rId4">
            <a:alphaModFix/>
          </a:blip>
          <a:srcRect/>
          <a:stretch/>
        </p:blipFill>
        <p:spPr>
          <a:xfrm>
            <a:off x="3904526" y="191793"/>
            <a:ext cx="4822543" cy="3240750"/>
          </a:xfrm>
          <a:prstGeom prst="rect">
            <a:avLst/>
          </a:prstGeom>
          <a:noFill/>
          <a:ln>
            <a:noFill/>
          </a:ln>
        </p:spPr>
      </p:pic>
      <p:pic>
        <p:nvPicPr>
          <p:cNvPr id="939" name="Google Shape;939;p83"/>
          <p:cNvPicPr preferRelativeResize="0"/>
          <p:nvPr/>
        </p:nvPicPr>
        <p:blipFill rotWithShape="1">
          <a:blip r:embed="rId5">
            <a:alphaModFix/>
          </a:blip>
          <a:srcRect/>
          <a:stretch/>
        </p:blipFill>
        <p:spPr>
          <a:xfrm>
            <a:off x="-289724" y="430422"/>
            <a:ext cx="5033712" cy="3108475"/>
          </a:xfrm>
          <a:prstGeom prst="rect">
            <a:avLst/>
          </a:prstGeom>
          <a:noFill/>
          <a:ln>
            <a:noFill/>
          </a:ln>
        </p:spPr>
      </p:pic>
      <p:sp>
        <p:nvSpPr>
          <p:cNvPr id="940" name="Google Shape;940;p83"/>
          <p:cNvSpPr/>
          <p:nvPr/>
        </p:nvSpPr>
        <p:spPr>
          <a:xfrm>
            <a:off x="1838" y="1"/>
            <a:ext cx="12188324" cy="6840689"/>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749">
              <a:solidFill>
                <a:schemeClr val="lt1"/>
              </a:solidFill>
              <a:latin typeface="Calibri"/>
              <a:ea typeface="Calibri"/>
              <a:cs typeface="Calibri"/>
              <a:sym typeface="Calibri"/>
            </a:endParaRPr>
          </a:p>
        </p:txBody>
      </p:sp>
      <p:pic>
        <p:nvPicPr>
          <p:cNvPr id="941" name="Google Shape;941;p83"/>
          <p:cNvPicPr preferRelativeResize="0"/>
          <p:nvPr/>
        </p:nvPicPr>
        <p:blipFill rotWithShape="1">
          <a:blip r:embed="rId6">
            <a:alphaModFix/>
          </a:blip>
          <a:srcRect/>
          <a:stretch/>
        </p:blipFill>
        <p:spPr>
          <a:xfrm>
            <a:off x="518675" y="1715865"/>
            <a:ext cx="7756548" cy="5124838"/>
          </a:xfrm>
          <a:prstGeom prst="rect">
            <a:avLst/>
          </a:prstGeom>
          <a:noFill/>
          <a:ln>
            <a:noFill/>
          </a:ln>
        </p:spPr>
      </p:pic>
      <p:pic>
        <p:nvPicPr>
          <p:cNvPr id="942" name="Google Shape;942;p83"/>
          <p:cNvPicPr preferRelativeResize="0"/>
          <p:nvPr/>
        </p:nvPicPr>
        <p:blipFill rotWithShape="1">
          <a:blip r:embed="rId7">
            <a:alphaModFix/>
          </a:blip>
          <a:srcRect/>
          <a:stretch/>
        </p:blipFill>
        <p:spPr>
          <a:xfrm>
            <a:off x="7066023" y="3647755"/>
            <a:ext cx="5192607" cy="3267018"/>
          </a:xfrm>
          <a:prstGeom prst="rect">
            <a:avLst/>
          </a:prstGeom>
          <a:noFill/>
          <a:ln>
            <a:noFill/>
          </a:ln>
        </p:spPr>
      </p:pic>
      <p:pic>
        <p:nvPicPr>
          <p:cNvPr id="943" name="Google Shape;943;p83"/>
          <p:cNvPicPr preferRelativeResize="0"/>
          <p:nvPr/>
        </p:nvPicPr>
        <p:blipFill rotWithShape="1">
          <a:blip r:embed="rId3">
            <a:alphaModFix/>
          </a:blip>
          <a:srcRect/>
          <a:stretch/>
        </p:blipFill>
        <p:spPr>
          <a:xfrm>
            <a:off x="7334853" y="-80697"/>
            <a:ext cx="5033712" cy="3355809"/>
          </a:xfrm>
          <a:prstGeom prst="rect">
            <a:avLst/>
          </a:prstGeom>
          <a:noFill/>
          <a:ln>
            <a:noFill/>
          </a:ln>
        </p:spPr>
      </p:pic>
      <p:pic>
        <p:nvPicPr>
          <p:cNvPr id="944" name="Google Shape;944;p83"/>
          <p:cNvPicPr preferRelativeResize="0"/>
          <p:nvPr/>
        </p:nvPicPr>
        <p:blipFill rotWithShape="1">
          <a:blip r:embed="rId5">
            <a:alphaModFix/>
          </a:blip>
          <a:srcRect/>
          <a:stretch/>
        </p:blipFill>
        <p:spPr>
          <a:xfrm>
            <a:off x="-259903" y="-133835"/>
            <a:ext cx="5033712" cy="3108475"/>
          </a:xfrm>
          <a:prstGeom prst="rect">
            <a:avLst/>
          </a:prstGeom>
          <a:noFill/>
          <a:ln>
            <a:noFill/>
          </a:ln>
        </p:spPr>
      </p:pic>
      <p:pic>
        <p:nvPicPr>
          <p:cNvPr id="945" name="Google Shape;945;p83"/>
          <p:cNvPicPr preferRelativeResize="0"/>
          <p:nvPr/>
        </p:nvPicPr>
        <p:blipFill rotWithShape="1">
          <a:blip r:embed="rId4">
            <a:alphaModFix/>
          </a:blip>
          <a:srcRect/>
          <a:stretch/>
        </p:blipFill>
        <p:spPr>
          <a:xfrm>
            <a:off x="3979722" y="-382332"/>
            <a:ext cx="4822543" cy="3240750"/>
          </a:xfrm>
          <a:prstGeom prst="rect">
            <a:avLst/>
          </a:prstGeom>
          <a:noFill/>
          <a:ln>
            <a:noFill/>
          </a:ln>
        </p:spPr>
      </p:pic>
      <p:pic>
        <p:nvPicPr>
          <p:cNvPr id="946" name="Google Shape;946;p83"/>
          <p:cNvPicPr preferRelativeResize="0"/>
          <p:nvPr/>
        </p:nvPicPr>
        <p:blipFill rotWithShape="1">
          <a:blip r:embed="rId8">
            <a:alphaModFix/>
          </a:blip>
          <a:srcRect/>
          <a:stretch/>
        </p:blipFill>
        <p:spPr>
          <a:xfrm>
            <a:off x="-12295" y="-21165"/>
            <a:ext cx="12221334" cy="6965196"/>
          </a:xfrm>
          <a:prstGeom prst="rect">
            <a:avLst/>
          </a:prstGeom>
          <a:noFill/>
          <a:ln>
            <a:noFill/>
          </a:ln>
        </p:spPr>
      </p:pic>
      <p:sp>
        <p:nvSpPr>
          <p:cNvPr id="947" name="Google Shape;947;p83"/>
          <p:cNvSpPr/>
          <p:nvPr/>
        </p:nvSpPr>
        <p:spPr>
          <a:xfrm>
            <a:off x="26633" y="2952674"/>
            <a:ext cx="12207200" cy="942170"/>
          </a:xfrm>
          <a:prstGeom prst="rect">
            <a:avLst/>
          </a:prstGeom>
          <a:solidFill>
            <a:srgbClr val="222A35">
              <a:alpha val="4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749">
              <a:solidFill>
                <a:schemeClr val="lt1"/>
              </a:solidFill>
              <a:latin typeface="Calibri"/>
              <a:ea typeface="Calibri"/>
              <a:cs typeface="Calibri"/>
              <a:sym typeface="Calibri"/>
            </a:endParaRPr>
          </a:p>
        </p:txBody>
      </p:sp>
      <p:cxnSp>
        <p:nvCxnSpPr>
          <p:cNvPr id="948" name="Google Shape;948;p83"/>
          <p:cNvCxnSpPr/>
          <p:nvPr/>
        </p:nvCxnSpPr>
        <p:spPr>
          <a:xfrm>
            <a:off x="1838" y="3969319"/>
            <a:ext cx="12256790" cy="0"/>
          </a:xfrm>
          <a:prstGeom prst="straightConnector1">
            <a:avLst/>
          </a:prstGeom>
          <a:noFill/>
          <a:ln w="12700" cap="flat" cmpd="sng">
            <a:solidFill>
              <a:schemeClr val="lt1"/>
            </a:solidFill>
            <a:prstDash val="solid"/>
            <a:miter lim="800000"/>
            <a:headEnd type="none" w="sm" len="sm"/>
            <a:tailEnd type="none" w="sm" len="sm"/>
          </a:ln>
        </p:spPr>
      </p:cxnSp>
      <p:sp>
        <p:nvSpPr>
          <p:cNvPr id="949" name="Google Shape;949;p83"/>
          <p:cNvSpPr txBox="1"/>
          <p:nvPr/>
        </p:nvSpPr>
        <p:spPr>
          <a:xfrm>
            <a:off x="88597" y="3116562"/>
            <a:ext cx="12014010" cy="5410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916" b="1">
                <a:solidFill>
                  <a:schemeClr val="lt1"/>
                </a:solidFill>
                <a:latin typeface="Calibri"/>
                <a:ea typeface="Calibri"/>
                <a:cs typeface="Calibri"/>
                <a:sym typeface="Calibri"/>
              </a:rPr>
              <a:t>Section 7 | Assessing the Situation</a:t>
            </a:r>
            <a:endParaRPr/>
          </a:p>
        </p:txBody>
      </p:sp>
      <p:pic>
        <p:nvPicPr>
          <p:cNvPr id="950" name="Google Shape;950;p83"/>
          <p:cNvPicPr preferRelativeResize="0"/>
          <p:nvPr/>
        </p:nvPicPr>
        <p:blipFill rotWithShape="1">
          <a:blip r:embed="rId9">
            <a:alphaModFix/>
          </a:blip>
          <a:srcRect/>
          <a:stretch/>
        </p:blipFill>
        <p:spPr>
          <a:xfrm>
            <a:off x="-8239" y="5749368"/>
            <a:ext cx="3655201" cy="1207907"/>
          </a:xfrm>
          <a:prstGeom prst="rect">
            <a:avLst/>
          </a:prstGeom>
          <a:noFill/>
          <a:ln>
            <a:noFill/>
          </a:ln>
        </p:spPr>
      </p:pic>
    </p:spTree>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sp>
        <p:nvSpPr>
          <p:cNvPr id="956" name="Google Shape;956;p84"/>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dirty="0">
                <a:solidFill>
                  <a:srgbClr val="002060"/>
                </a:solidFill>
                <a:latin typeface="Corbel"/>
                <a:ea typeface="Corbel"/>
                <a:cs typeface="Corbel"/>
                <a:sym typeface="Corbel"/>
              </a:rPr>
              <a:t>Assessing the situation and classifying threats</a:t>
            </a:r>
            <a:endParaRPr b="1" dirty="0">
              <a:solidFill>
                <a:srgbClr val="002060"/>
              </a:solidFill>
              <a:latin typeface="Corbel"/>
              <a:ea typeface="Corbel"/>
              <a:cs typeface="Corbel"/>
              <a:sym typeface="Corbel"/>
            </a:endParaRPr>
          </a:p>
        </p:txBody>
      </p:sp>
      <p:pic>
        <p:nvPicPr>
          <p:cNvPr id="957" name="Google Shape;957;p84"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958" name="Google Shape;958;p84"/>
          <p:cNvSpPr txBox="1"/>
          <p:nvPr/>
        </p:nvSpPr>
        <p:spPr>
          <a:xfrm>
            <a:off x="838198" y="1754604"/>
            <a:ext cx="10782672" cy="4031873"/>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GB" sz="2400" dirty="0">
                <a:solidFill>
                  <a:schemeClr val="dk1"/>
                </a:solidFill>
                <a:latin typeface="Corbel"/>
                <a:ea typeface="Corbel"/>
                <a:cs typeface="Corbel"/>
                <a:sym typeface="Corbel"/>
              </a:rPr>
              <a:t>We use the information gathered to determine whether the threat is classified as: </a:t>
            </a:r>
            <a:endParaRPr dirty="0"/>
          </a:p>
          <a:p>
            <a:pPr marL="800100" marR="0" lvl="1" indent="-342900" algn="l" rtl="0">
              <a:spcBef>
                <a:spcPts val="600"/>
              </a:spcBef>
              <a:spcAft>
                <a:spcPts val="0"/>
              </a:spcAft>
              <a:buClr>
                <a:schemeClr val="dk1"/>
              </a:buClr>
              <a:buSzPts val="2200"/>
              <a:buFont typeface="Arial"/>
              <a:buChar char="•"/>
            </a:pPr>
            <a:r>
              <a:rPr lang="en-GB" sz="2200" b="0" i="0" u="none" strike="noStrike" cap="none" dirty="0">
                <a:solidFill>
                  <a:schemeClr val="dk1"/>
                </a:solidFill>
                <a:latin typeface="Corbel"/>
                <a:ea typeface="Corbel"/>
                <a:cs typeface="Corbel"/>
                <a:sym typeface="Corbel"/>
              </a:rPr>
              <a:t>Low Risk Threat - Low Level of Concern – </a:t>
            </a:r>
            <a:r>
              <a:rPr lang="en-GB" sz="2200" b="1" i="0" u="none" strike="noStrike" cap="none" dirty="0">
                <a:solidFill>
                  <a:schemeClr val="dk1"/>
                </a:solidFill>
                <a:latin typeface="Corbel"/>
                <a:ea typeface="Corbel"/>
                <a:cs typeface="Corbel"/>
                <a:sym typeface="Corbel"/>
              </a:rPr>
              <a:t>Transient Threat </a:t>
            </a:r>
            <a:r>
              <a:rPr lang="en-GB" sz="2200" b="0" i="0" u="none" strike="noStrike" cap="none" dirty="0">
                <a:solidFill>
                  <a:schemeClr val="dk1"/>
                </a:solidFill>
                <a:latin typeface="Corbel"/>
                <a:ea typeface="Corbel"/>
                <a:cs typeface="Corbel"/>
                <a:sym typeface="Corbel"/>
              </a:rPr>
              <a:t>unless other STEP</a:t>
            </a:r>
            <a:r>
              <a:rPr lang="en-GB" sz="2200" b="0" i="0" u="none" strike="noStrike" cap="none" baseline="30000" dirty="0">
                <a:solidFill>
                  <a:schemeClr val="dk1"/>
                </a:solidFill>
                <a:latin typeface="Corbel"/>
                <a:ea typeface="Corbel"/>
                <a:cs typeface="Corbel"/>
                <a:sym typeface="Corbel"/>
              </a:rPr>
              <a:t>©</a:t>
            </a:r>
            <a:r>
              <a:rPr lang="en-GB" sz="2200" b="0" i="0" u="none" strike="noStrike" cap="none" dirty="0">
                <a:solidFill>
                  <a:schemeClr val="dk1"/>
                </a:solidFill>
                <a:latin typeface="Corbel"/>
                <a:ea typeface="Corbel"/>
                <a:cs typeface="Corbel"/>
                <a:sym typeface="Corbel"/>
              </a:rPr>
              <a:t> concerns</a:t>
            </a:r>
            <a:endParaRPr dirty="0"/>
          </a:p>
          <a:p>
            <a:pPr marL="800100" marR="0" lvl="1" indent="-342900" algn="l" rtl="0">
              <a:spcBef>
                <a:spcPts val="600"/>
              </a:spcBef>
              <a:spcAft>
                <a:spcPts val="0"/>
              </a:spcAft>
              <a:buClr>
                <a:schemeClr val="dk1"/>
              </a:buClr>
              <a:buSzPts val="2200"/>
              <a:buFont typeface="Arial"/>
              <a:buChar char="•"/>
            </a:pPr>
            <a:r>
              <a:rPr lang="en-GB" sz="2200" b="0" i="0" u="none" strike="noStrike" cap="none" dirty="0">
                <a:solidFill>
                  <a:schemeClr val="dk1"/>
                </a:solidFill>
                <a:latin typeface="Corbel"/>
                <a:ea typeface="Corbel"/>
                <a:cs typeface="Corbel"/>
                <a:sym typeface="Corbel"/>
              </a:rPr>
              <a:t>Moderate Risk Threat - Moderate Level of Concern – </a:t>
            </a:r>
            <a:r>
              <a:rPr lang="en-GB" sz="2200" b="1" i="0" u="none" strike="noStrike" cap="none" dirty="0">
                <a:solidFill>
                  <a:schemeClr val="dk1"/>
                </a:solidFill>
                <a:latin typeface="Corbel"/>
                <a:ea typeface="Corbel"/>
                <a:cs typeface="Corbel"/>
                <a:sym typeface="Corbel"/>
              </a:rPr>
              <a:t>Substantive Threat </a:t>
            </a:r>
            <a:r>
              <a:rPr lang="en-GB" sz="2200" b="0" i="0" u="none" strike="noStrike" cap="none" dirty="0">
                <a:solidFill>
                  <a:schemeClr val="dk1"/>
                </a:solidFill>
                <a:latin typeface="Corbel"/>
                <a:ea typeface="Corbel"/>
                <a:cs typeface="Corbel"/>
                <a:sym typeface="Corbel"/>
              </a:rPr>
              <a:t>at Moderate Risk / Level of Concern and beyond</a:t>
            </a:r>
            <a:endParaRPr dirty="0"/>
          </a:p>
          <a:p>
            <a:pPr marL="800100" marR="0" lvl="1" indent="-342900" algn="l" rtl="0">
              <a:spcBef>
                <a:spcPts val="600"/>
              </a:spcBef>
              <a:spcAft>
                <a:spcPts val="0"/>
              </a:spcAft>
              <a:buClr>
                <a:schemeClr val="dk1"/>
              </a:buClr>
              <a:buSzPts val="2200"/>
              <a:buFont typeface="Arial"/>
              <a:buChar char="•"/>
            </a:pPr>
            <a:r>
              <a:rPr lang="en-GB" sz="2200" b="0" i="0" u="none" strike="noStrike" cap="none" dirty="0">
                <a:solidFill>
                  <a:schemeClr val="dk1"/>
                </a:solidFill>
                <a:latin typeface="Corbel"/>
                <a:ea typeface="Corbel"/>
                <a:cs typeface="Corbel"/>
                <a:sym typeface="Corbel"/>
              </a:rPr>
              <a:t>High Risk Threat - High Level of Concern</a:t>
            </a:r>
            <a:endParaRPr dirty="0"/>
          </a:p>
          <a:p>
            <a:pPr marL="800100" marR="0" lvl="1" indent="-342900" algn="l" rtl="0">
              <a:spcBef>
                <a:spcPts val="600"/>
              </a:spcBef>
              <a:spcAft>
                <a:spcPts val="0"/>
              </a:spcAft>
              <a:buClr>
                <a:schemeClr val="dk1"/>
              </a:buClr>
              <a:buSzPts val="2200"/>
              <a:buFont typeface="Arial"/>
              <a:buChar char="•"/>
            </a:pPr>
            <a:r>
              <a:rPr lang="en-GB" sz="2200" b="0" i="0" u="none" strike="noStrike" cap="none" dirty="0">
                <a:solidFill>
                  <a:schemeClr val="dk1"/>
                </a:solidFill>
                <a:latin typeface="Corbel"/>
                <a:ea typeface="Corbel"/>
                <a:cs typeface="Corbel"/>
                <a:sym typeface="Corbel"/>
              </a:rPr>
              <a:t>Imminent Threat</a:t>
            </a:r>
            <a:endParaRPr dirty="0"/>
          </a:p>
          <a:p>
            <a:pPr marL="800100" marR="0" lvl="1" indent="-342900" algn="l" rtl="0">
              <a:spcBef>
                <a:spcPts val="600"/>
              </a:spcBef>
              <a:spcAft>
                <a:spcPts val="0"/>
              </a:spcAft>
              <a:buClr>
                <a:schemeClr val="dk1"/>
              </a:buClr>
              <a:buSzPts val="2200"/>
              <a:buFont typeface="Arial"/>
              <a:buChar char="•"/>
            </a:pPr>
            <a:r>
              <a:rPr lang="en-GB" sz="2200" b="0" i="0" u="none" strike="noStrike" cap="none" dirty="0">
                <a:solidFill>
                  <a:schemeClr val="dk1"/>
                </a:solidFill>
                <a:latin typeface="Corbel"/>
                <a:ea typeface="Corbel"/>
                <a:cs typeface="Corbel"/>
                <a:sym typeface="Corbel"/>
              </a:rPr>
              <a:t>Direct Threat</a:t>
            </a:r>
            <a:endParaRPr dirty="0"/>
          </a:p>
          <a:p>
            <a:pPr marL="342900" marR="0" lvl="0" indent="-342900" algn="l" rtl="0">
              <a:spcBef>
                <a:spcPts val="600"/>
              </a:spcBef>
              <a:spcAft>
                <a:spcPts val="0"/>
              </a:spcAft>
              <a:buClr>
                <a:schemeClr val="dk1"/>
              </a:buClr>
              <a:buSzPts val="2400"/>
              <a:buFont typeface="Arial"/>
              <a:buChar char="•"/>
            </a:pPr>
            <a:r>
              <a:rPr lang="en-GB" sz="2400" dirty="0">
                <a:solidFill>
                  <a:schemeClr val="dk1"/>
                </a:solidFill>
                <a:latin typeface="Corbel"/>
                <a:ea typeface="Corbel"/>
                <a:cs typeface="Corbel"/>
                <a:sym typeface="Corbel"/>
              </a:rPr>
              <a:t>Classification as </a:t>
            </a:r>
            <a:r>
              <a:rPr lang="en-GB" sz="2400" b="1" i="1" dirty="0">
                <a:solidFill>
                  <a:schemeClr val="dk1"/>
                </a:solidFill>
                <a:latin typeface="Corbel"/>
                <a:ea typeface="Corbel"/>
                <a:cs typeface="Corbel"/>
                <a:sym typeface="Corbel"/>
              </a:rPr>
              <a:t>No Concern </a:t>
            </a:r>
            <a:r>
              <a:rPr lang="en-GB" sz="2400" dirty="0">
                <a:solidFill>
                  <a:schemeClr val="dk1"/>
                </a:solidFill>
                <a:latin typeface="Corbel"/>
                <a:ea typeface="Corbel"/>
                <a:cs typeface="Corbel"/>
                <a:sym typeface="Corbel"/>
              </a:rPr>
              <a:t>is also possible and so is that the individual poses no threat to others but does pose a threat to self</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5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5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5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5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5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5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p85"/>
          <p:cNvSpPr txBox="1"/>
          <p:nvPr/>
        </p:nvSpPr>
        <p:spPr>
          <a:xfrm>
            <a:off x="3702711" y="5314852"/>
            <a:ext cx="6488138" cy="669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749">
                <a:solidFill>
                  <a:schemeClr val="lt1"/>
                </a:solidFill>
                <a:latin typeface="Calibri"/>
                <a:ea typeface="Calibri"/>
                <a:cs typeface="Calibri"/>
                <a:sym typeface="Calibri"/>
              </a:rPr>
              <a:t>Insert title of next section here</a:t>
            </a:r>
            <a:endParaRPr sz="3749">
              <a:solidFill>
                <a:schemeClr val="lt1"/>
              </a:solidFill>
              <a:latin typeface="Calibri"/>
              <a:ea typeface="Calibri"/>
              <a:cs typeface="Calibri"/>
              <a:sym typeface="Calibri"/>
            </a:endParaRPr>
          </a:p>
        </p:txBody>
      </p:sp>
      <p:sp>
        <p:nvSpPr>
          <p:cNvPr id="965" name="Google Shape;965;p85"/>
          <p:cNvSpPr txBox="1"/>
          <p:nvPr/>
        </p:nvSpPr>
        <p:spPr>
          <a:xfrm>
            <a:off x="4128541" y="2082738"/>
            <a:ext cx="6488138" cy="12462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749">
                <a:solidFill>
                  <a:srgbClr val="FF0000"/>
                </a:solidFill>
                <a:latin typeface="Calibri"/>
                <a:ea typeface="Calibri"/>
                <a:cs typeface="Calibri"/>
                <a:sym typeface="Calibri"/>
              </a:rPr>
              <a:t>Insert relevant image behind this slide</a:t>
            </a:r>
            <a:endParaRPr sz="3749">
              <a:solidFill>
                <a:srgbClr val="FF0000"/>
              </a:solidFill>
              <a:latin typeface="Calibri"/>
              <a:ea typeface="Calibri"/>
              <a:cs typeface="Calibri"/>
              <a:sym typeface="Calibri"/>
            </a:endParaRPr>
          </a:p>
        </p:txBody>
      </p:sp>
      <p:pic>
        <p:nvPicPr>
          <p:cNvPr id="966" name="Google Shape;966;p85"/>
          <p:cNvPicPr preferRelativeResize="0"/>
          <p:nvPr/>
        </p:nvPicPr>
        <p:blipFill rotWithShape="1">
          <a:blip r:embed="rId3">
            <a:alphaModFix/>
          </a:blip>
          <a:srcRect/>
          <a:stretch/>
        </p:blipFill>
        <p:spPr>
          <a:xfrm>
            <a:off x="2445154" y="973154"/>
            <a:ext cx="9442474" cy="5305470"/>
          </a:xfrm>
          <a:prstGeom prst="rect">
            <a:avLst/>
          </a:prstGeom>
          <a:noFill/>
          <a:ln>
            <a:noFill/>
          </a:ln>
        </p:spPr>
      </p:pic>
      <p:pic>
        <p:nvPicPr>
          <p:cNvPr id="967" name="Google Shape;967;p85"/>
          <p:cNvPicPr preferRelativeResize="0"/>
          <p:nvPr/>
        </p:nvPicPr>
        <p:blipFill rotWithShape="1">
          <a:blip r:embed="rId4">
            <a:alphaModFix/>
          </a:blip>
          <a:srcRect l="14222" t="2331" r="5848" b="23820"/>
          <a:stretch/>
        </p:blipFill>
        <p:spPr>
          <a:xfrm>
            <a:off x="-7599" y="2"/>
            <a:ext cx="12188326" cy="6858000"/>
          </a:xfrm>
          <a:prstGeom prst="rect">
            <a:avLst/>
          </a:prstGeom>
          <a:noFill/>
          <a:ln>
            <a:noFill/>
          </a:ln>
        </p:spPr>
      </p:pic>
      <p:sp>
        <p:nvSpPr>
          <p:cNvPr id="968" name="Google Shape;968;p85"/>
          <p:cNvSpPr/>
          <p:nvPr/>
        </p:nvSpPr>
        <p:spPr>
          <a:xfrm>
            <a:off x="-7600" y="389967"/>
            <a:ext cx="12207200" cy="942170"/>
          </a:xfrm>
          <a:prstGeom prst="rect">
            <a:avLst/>
          </a:prstGeom>
          <a:solidFill>
            <a:srgbClr val="222A35">
              <a:alpha val="46666"/>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3333" dirty="0">
                <a:solidFill>
                  <a:schemeClr val="lt1"/>
                </a:solidFill>
                <a:latin typeface="Calibri"/>
                <a:ea typeface="Calibri"/>
                <a:cs typeface="Calibri"/>
                <a:sym typeface="Calibri"/>
              </a:rPr>
              <a:t>Are those guns real…?</a:t>
            </a:r>
            <a:endParaRPr dirty="0"/>
          </a:p>
        </p:txBody>
      </p:sp>
      <p:pic>
        <p:nvPicPr>
          <p:cNvPr id="969" name="Google Shape;969;p85">
            <a:hlinkClick r:id="rId5"/>
          </p:cNvPr>
          <p:cNvPicPr preferRelativeResize="0"/>
          <p:nvPr/>
        </p:nvPicPr>
        <p:blipFill rotWithShape="1">
          <a:blip r:embed="rId6">
            <a:alphaModFix/>
          </a:blip>
          <a:srcRect/>
          <a:stretch/>
        </p:blipFill>
        <p:spPr>
          <a:xfrm rot="382015">
            <a:off x="748489" y="1717913"/>
            <a:ext cx="5322246" cy="3815951"/>
          </a:xfrm>
          <a:prstGeom prst="rect">
            <a:avLst/>
          </a:prstGeom>
          <a:noFill/>
          <a:ln>
            <a:noFill/>
          </a:ln>
        </p:spPr>
      </p:pic>
      <p:pic>
        <p:nvPicPr>
          <p:cNvPr id="970" name="Google Shape;970;p85"/>
          <p:cNvPicPr preferRelativeResize="0"/>
          <p:nvPr/>
        </p:nvPicPr>
        <p:blipFill rotWithShape="1">
          <a:blip r:embed="rId7">
            <a:alphaModFix/>
          </a:blip>
          <a:srcRect/>
          <a:stretch/>
        </p:blipFill>
        <p:spPr>
          <a:xfrm>
            <a:off x="-8239" y="5749368"/>
            <a:ext cx="3655201" cy="1207907"/>
          </a:xfrm>
          <a:prstGeom prst="rect">
            <a:avLst/>
          </a:prstGeom>
          <a:noFill/>
          <a:ln>
            <a:noFill/>
          </a:ln>
        </p:spPr>
      </p:pic>
      <p:pic>
        <p:nvPicPr>
          <p:cNvPr id="9" name="Google Shape;969;p85">
            <a:hlinkClick r:id="rId8"/>
            <a:extLst>
              <a:ext uri="{FF2B5EF4-FFF2-40B4-BE49-F238E27FC236}">
                <a16:creationId xmlns:a16="http://schemas.microsoft.com/office/drawing/2014/main" id="{4B470416-7EEA-433E-822E-B8C1D9142404}"/>
              </a:ext>
            </a:extLst>
          </p:cNvPr>
          <p:cNvPicPr preferRelativeResize="0"/>
          <p:nvPr/>
        </p:nvPicPr>
        <p:blipFill rotWithShape="1">
          <a:blip r:embed="rId6">
            <a:alphaModFix/>
          </a:blip>
          <a:srcRect/>
          <a:stretch/>
        </p:blipFill>
        <p:spPr>
          <a:xfrm rot="382015">
            <a:off x="6281736" y="2469024"/>
            <a:ext cx="5322246" cy="3815951"/>
          </a:xfrm>
          <a:prstGeom prst="rect">
            <a:avLst/>
          </a:prstGeom>
          <a:noFill/>
          <a:ln>
            <a:noFill/>
          </a:ln>
        </p:spPr>
      </p:pic>
      <p:sp>
        <p:nvSpPr>
          <p:cNvPr id="10" name="Google Shape;968;p85">
            <a:extLst>
              <a:ext uri="{FF2B5EF4-FFF2-40B4-BE49-F238E27FC236}">
                <a16:creationId xmlns:a16="http://schemas.microsoft.com/office/drawing/2014/main" id="{84A239B6-6EA8-4D2D-8D9E-162461A1BEF7}"/>
              </a:ext>
            </a:extLst>
          </p:cNvPr>
          <p:cNvSpPr/>
          <p:nvPr/>
        </p:nvSpPr>
        <p:spPr>
          <a:xfrm>
            <a:off x="1129533" y="1932515"/>
            <a:ext cx="1296748" cy="942170"/>
          </a:xfrm>
          <a:prstGeom prst="rect">
            <a:avLst/>
          </a:prstGeom>
          <a:solidFill>
            <a:srgbClr val="222A35">
              <a:alpha val="46666"/>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3333" dirty="0">
                <a:solidFill>
                  <a:schemeClr val="lt1"/>
                </a:solidFill>
                <a:latin typeface="Calibri"/>
                <a:ea typeface="Calibri"/>
                <a:cs typeface="Calibri"/>
                <a:sym typeface="Calibri"/>
              </a:rPr>
              <a:t>Part 3</a:t>
            </a:r>
            <a:endParaRPr dirty="0"/>
          </a:p>
        </p:txBody>
      </p:sp>
      <p:sp>
        <p:nvSpPr>
          <p:cNvPr id="11" name="Google Shape;968;p85">
            <a:extLst>
              <a:ext uri="{FF2B5EF4-FFF2-40B4-BE49-F238E27FC236}">
                <a16:creationId xmlns:a16="http://schemas.microsoft.com/office/drawing/2014/main" id="{39FBEB22-E9A3-4093-8FE8-8316341EA0C9}"/>
              </a:ext>
            </a:extLst>
          </p:cNvPr>
          <p:cNvSpPr/>
          <p:nvPr/>
        </p:nvSpPr>
        <p:spPr>
          <a:xfrm>
            <a:off x="8680994" y="2626242"/>
            <a:ext cx="1296748" cy="942170"/>
          </a:xfrm>
          <a:prstGeom prst="rect">
            <a:avLst/>
          </a:prstGeom>
          <a:solidFill>
            <a:srgbClr val="222A35">
              <a:alpha val="46666"/>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3333" dirty="0">
                <a:solidFill>
                  <a:schemeClr val="lt1"/>
                </a:solidFill>
                <a:latin typeface="Calibri"/>
                <a:ea typeface="Calibri"/>
                <a:cs typeface="Calibri"/>
                <a:sym typeface="Calibri"/>
              </a:rPr>
              <a:t>Part 4</a:t>
            </a:r>
            <a:endParaRPr dirty="0"/>
          </a:p>
        </p:txBody>
      </p:sp>
    </p:spTree>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Google Shape;976;p86"/>
          <p:cNvSpPr txBox="1"/>
          <p:nvPr/>
        </p:nvSpPr>
        <p:spPr>
          <a:xfrm>
            <a:off x="3702711" y="5314852"/>
            <a:ext cx="6488138" cy="669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749">
                <a:solidFill>
                  <a:schemeClr val="lt1"/>
                </a:solidFill>
                <a:latin typeface="Calibri"/>
                <a:ea typeface="Calibri"/>
                <a:cs typeface="Calibri"/>
                <a:sym typeface="Calibri"/>
              </a:rPr>
              <a:t>Insert title of next section here</a:t>
            </a:r>
            <a:endParaRPr sz="3749">
              <a:solidFill>
                <a:schemeClr val="lt1"/>
              </a:solidFill>
              <a:latin typeface="Calibri"/>
              <a:ea typeface="Calibri"/>
              <a:cs typeface="Calibri"/>
              <a:sym typeface="Calibri"/>
            </a:endParaRPr>
          </a:p>
        </p:txBody>
      </p:sp>
      <p:pic>
        <p:nvPicPr>
          <p:cNvPr id="977" name="Google Shape;977;p86"/>
          <p:cNvPicPr preferRelativeResize="0"/>
          <p:nvPr/>
        </p:nvPicPr>
        <p:blipFill rotWithShape="1">
          <a:blip r:embed="rId3">
            <a:alphaModFix/>
          </a:blip>
          <a:srcRect l="14222" t="2331" r="5848" b="23820"/>
          <a:stretch/>
        </p:blipFill>
        <p:spPr>
          <a:xfrm>
            <a:off x="-7599" y="2"/>
            <a:ext cx="12188326" cy="6858000"/>
          </a:xfrm>
          <a:prstGeom prst="rect">
            <a:avLst/>
          </a:prstGeom>
          <a:noFill/>
          <a:ln>
            <a:noFill/>
          </a:ln>
        </p:spPr>
      </p:pic>
      <p:sp>
        <p:nvSpPr>
          <p:cNvPr id="978" name="Google Shape;978;p86"/>
          <p:cNvSpPr txBox="1"/>
          <p:nvPr/>
        </p:nvSpPr>
        <p:spPr>
          <a:xfrm>
            <a:off x="4128541" y="2082738"/>
            <a:ext cx="6488138" cy="12462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749">
                <a:solidFill>
                  <a:srgbClr val="FF0000"/>
                </a:solidFill>
                <a:latin typeface="Calibri"/>
                <a:ea typeface="Calibri"/>
                <a:cs typeface="Calibri"/>
                <a:sym typeface="Calibri"/>
              </a:rPr>
              <a:t>Insert relevant image behind this slide</a:t>
            </a:r>
            <a:endParaRPr sz="3749">
              <a:solidFill>
                <a:srgbClr val="FF0000"/>
              </a:solidFill>
              <a:latin typeface="Calibri"/>
              <a:ea typeface="Calibri"/>
              <a:cs typeface="Calibri"/>
              <a:sym typeface="Calibri"/>
            </a:endParaRPr>
          </a:p>
        </p:txBody>
      </p:sp>
      <p:pic>
        <p:nvPicPr>
          <p:cNvPr id="979" name="Google Shape;979;p86"/>
          <p:cNvPicPr preferRelativeResize="0"/>
          <p:nvPr/>
        </p:nvPicPr>
        <p:blipFill rotWithShape="1">
          <a:blip r:embed="rId4">
            <a:alphaModFix/>
          </a:blip>
          <a:srcRect/>
          <a:stretch/>
        </p:blipFill>
        <p:spPr>
          <a:xfrm>
            <a:off x="2108480" y="1280807"/>
            <a:ext cx="9779151" cy="4518160"/>
          </a:xfrm>
          <a:prstGeom prst="rect">
            <a:avLst/>
          </a:prstGeom>
          <a:noFill/>
          <a:ln>
            <a:noFill/>
          </a:ln>
        </p:spPr>
      </p:pic>
      <p:sp>
        <p:nvSpPr>
          <p:cNvPr id="980" name="Google Shape;980;p86"/>
          <p:cNvSpPr/>
          <p:nvPr/>
        </p:nvSpPr>
        <p:spPr>
          <a:xfrm>
            <a:off x="-7600" y="389967"/>
            <a:ext cx="12207200" cy="942170"/>
          </a:xfrm>
          <a:prstGeom prst="rect">
            <a:avLst/>
          </a:prstGeom>
          <a:solidFill>
            <a:srgbClr val="222A35">
              <a:alpha val="46666"/>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3333">
                <a:solidFill>
                  <a:schemeClr val="lt1"/>
                </a:solidFill>
                <a:latin typeface="Calibri"/>
                <a:ea typeface="Calibri"/>
                <a:cs typeface="Calibri"/>
                <a:sym typeface="Calibri"/>
              </a:rPr>
              <a:t>I’m really worried about him…</a:t>
            </a:r>
            <a:endParaRPr/>
          </a:p>
        </p:txBody>
      </p:sp>
      <p:pic>
        <p:nvPicPr>
          <p:cNvPr id="981" name="Google Shape;981;p86">
            <a:hlinkClick r:id="rId5"/>
          </p:cNvPr>
          <p:cNvPicPr preferRelativeResize="0"/>
          <p:nvPr/>
        </p:nvPicPr>
        <p:blipFill rotWithShape="1">
          <a:blip r:embed="rId6">
            <a:alphaModFix/>
          </a:blip>
          <a:srcRect l="45862"/>
          <a:stretch/>
        </p:blipFill>
        <p:spPr>
          <a:xfrm rot="344469">
            <a:off x="1010223" y="1830499"/>
            <a:ext cx="3254518" cy="2729017"/>
          </a:xfrm>
          <a:prstGeom prst="rect">
            <a:avLst/>
          </a:prstGeom>
          <a:noFill/>
          <a:ln>
            <a:noFill/>
          </a:ln>
        </p:spPr>
      </p:pic>
      <p:pic>
        <p:nvPicPr>
          <p:cNvPr id="982" name="Google Shape;982;p86"/>
          <p:cNvPicPr preferRelativeResize="0"/>
          <p:nvPr/>
        </p:nvPicPr>
        <p:blipFill rotWithShape="1">
          <a:blip r:embed="rId7">
            <a:alphaModFix/>
          </a:blip>
          <a:srcRect/>
          <a:stretch/>
        </p:blipFill>
        <p:spPr>
          <a:xfrm>
            <a:off x="-8239" y="5749368"/>
            <a:ext cx="3655201" cy="1207907"/>
          </a:xfrm>
          <a:prstGeom prst="rect">
            <a:avLst/>
          </a:prstGeom>
          <a:noFill/>
          <a:ln>
            <a:noFill/>
          </a:ln>
        </p:spPr>
      </p:pic>
      <p:sp>
        <p:nvSpPr>
          <p:cNvPr id="9" name="Google Shape;968;p85">
            <a:extLst>
              <a:ext uri="{FF2B5EF4-FFF2-40B4-BE49-F238E27FC236}">
                <a16:creationId xmlns:a16="http://schemas.microsoft.com/office/drawing/2014/main" id="{46B3015F-6EAD-4C93-975C-0E012F511505}"/>
              </a:ext>
            </a:extLst>
          </p:cNvPr>
          <p:cNvSpPr/>
          <p:nvPr/>
        </p:nvSpPr>
        <p:spPr>
          <a:xfrm>
            <a:off x="1129533" y="1932515"/>
            <a:ext cx="1296748" cy="942170"/>
          </a:xfrm>
          <a:prstGeom prst="rect">
            <a:avLst/>
          </a:prstGeom>
          <a:solidFill>
            <a:srgbClr val="222A35">
              <a:alpha val="46666"/>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3333" dirty="0">
                <a:solidFill>
                  <a:schemeClr val="lt1"/>
                </a:solidFill>
                <a:latin typeface="Calibri"/>
                <a:ea typeface="Calibri"/>
                <a:cs typeface="Calibri"/>
                <a:sym typeface="Calibri"/>
              </a:rPr>
              <a:t>Part 3</a:t>
            </a:r>
            <a:endParaRPr dirty="0"/>
          </a:p>
        </p:txBody>
      </p:sp>
      <p:pic>
        <p:nvPicPr>
          <p:cNvPr id="11" name="Google Shape;981;p86">
            <a:hlinkClick r:id="rId8"/>
            <a:extLst>
              <a:ext uri="{FF2B5EF4-FFF2-40B4-BE49-F238E27FC236}">
                <a16:creationId xmlns:a16="http://schemas.microsoft.com/office/drawing/2014/main" id="{068552F8-2CCA-4C95-90CD-8A34938C7C8A}"/>
              </a:ext>
            </a:extLst>
          </p:cNvPr>
          <p:cNvPicPr preferRelativeResize="0"/>
          <p:nvPr/>
        </p:nvPicPr>
        <p:blipFill rotWithShape="1">
          <a:blip r:embed="rId6">
            <a:alphaModFix/>
          </a:blip>
          <a:srcRect l="45862"/>
          <a:stretch/>
        </p:blipFill>
        <p:spPr>
          <a:xfrm>
            <a:off x="8926209" y="124449"/>
            <a:ext cx="3254518" cy="2729017"/>
          </a:xfrm>
          <a:prstGeom prst="rect">
            <a:avLst/>
          </a:prstGeom>
          <a:noFill/>
          <a:ln>
            <a:noFill/>
          </a:ln>
        </p:spPr>
      </p:pic>
      <p:sp>
        <p:nvSpPr>
          <p:cNvPr id="10" name="Google Shape;968;p85">
            <a:extLst>
              <a:ext uri="{FF2B5EF4-FFF2-40B4-BE49-F238E27FC236}">
                <a16:creationId xmlns:a16="http://schemas.microsoft.com/office/drawing/2014/main" id="{35495A67-3F9C-4E4D-8DC9-1CADC314ECA0}"/>
              </a:ext>
            </a:extLst>
          </p:cNvPr>
          <p:cNvSpPr/>
          <p:nvPr/>
        </p:nvSpPr>
        <p:spPr>
          <a:xfrm>
            <a:off x="9053134" y="1624962"/>
            <a:ext cx="1296748" cy="942170"/>
          </a:xfrm>
          <a:prstGeom prst="rect">
            <a:avLst/>
          </a:prstGeom>
          <a:solidFill>
            <a:srgbClr val="222A35">
              <a:alpha val="46666"/>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3333" dirty="0">
                <a:solidFill>
                  <a:schemeClr val="lt1"/>
                </a:solidFill>
                <a:latin typeface="Calibri"/>
                <a:ea typeface="Calibri"/>
                <a:cs typeface="Calibri"/>
                <a:sym typeface="Calibri"/>
              </a:rPr>
              <a:t>Part 4</a:t>
            </a:r>
            <a:endParaRPr dirty="0"/>
          </a:p>
        </p:txBody>
      </p:sp>
    </p:spTree>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pic>
        <p:nvPicPr>
          <p:cNvPr id="988" name="Google Shape;988;p87"/>
          <p:cNvPicPr preferRelativeResize="0"/>
          <p:nvPr/>
        </p:nvPicPr>
        <p:blipFill rotWithShape="1">
          <a:blip r:embed="rId3">
            <a:alphaModFix/>
          </a:blip>
          <a:srcRect/>
          <a:stretch/>
        </p:blipFill>
        <p:spPr>
          <a:xfrm>
            <a:off x="7260844" y="702304"/>
            <a:ext cx="5033712" cy="3355809"/>
          </a:xfrm>
          <a:prstGeom prst="rect">
            <a:avLst/>
          </a:prstGeom>
          <a:noFill/>
          <a:ln>
            <a:noFill/>
          </a:ln>
        </p:spPr>
      </p:pic>
      <p:pic>
        <p:nvPicPr>
          <p:cNvPr id="989" name="Google Shape;989;p87"/>
          <p:cNvPicPr preferRelativeResize="0"/>
          <p:nvPr/>
        </p:nvPicPr>
        <p:blipFill rotWithShape="1">
          <a:blip r:embed="rId4">
            <a:alphaModFix/>
          </a:blip>
          <a:srcRect/>
          <a:stretch/>
        </p:blipFill>
        <p:spPr>
          <a:xfrm>
            <a:off x="3904526" y="191793"/>
            <a:ext cx="4822543" cy="3240750"/>
          </a:xfrm>
          <a:prstGeom prst="rect">
            <a:avLst/>
          </a:prstGeom>
          <a:noFill/>
          <a:ln>
            <a:noFill/>
          </a:ln>
        </p:spPr>
      </p:pic>
      <p:pic>
        <p:nvPicPr>
          <p:cNvPr id="990" name="Google Shape;990;p87"/>
          <p:cNvPicPr preferRelativeResize="0"/>
          <p:nvPr/>
        </p:nvPicPr>
        <p:blipFill rotWithShape="1">
          <a:blip r:embed="rId5">
            <a:alphaModFix/>
          </a:blip>
          <a:srcRect/>
          <a:stretch/>
        </p:blipFill>
        <p:spPr>
          <a:xfrm>
            <a:off x="-289724" y="430422"/>
            <a:ext cx="5033712" cy="3108475"/>
          </a:xfrm>
          <a:prstGeom prst="rect">
            <a:avLst/>
          </a:prstGeom>
          <a:noFill/>
          <a:ln>
            <a:noFill/>
          </a:ln>
        </p:spPr>
      </p:pic>
      <p:sp>
        <p:nvSpPr>
          <p:cNvPr id="991" name="Google Shape;991;p87"/>
          <p:cNvSpPr/>
          <p:nvPr/>
        </p:nvSpPr>
        <p:spPr>
          <a:xfrm>
            <a:off x="1838" y="1"/>
            <a:ext cx="12188324" cy="6840689"/>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749">
              <a:solidFill>
                <a:schemeClr val="lt1"/>
              </a:solidFill>
              <a:latin typeface="Calibri"/>
              <a:ea typeface="Calibri"/>
              <a:cs typeface="Calibri"/>
              <a:sym typeface="Calibri"/>
            </a:endParaRPr>
          </a:p>
        </p:txBody>
      </p:sp>
      <p:pic>
        <p:nvPicPr>
          <p:cNvPr id="992" name="Google Shape;992;p87"/>
          <p:cNvPicPr preferRelativeResize="0"/>
          <p:nvPr/>
        </p:nvPicPr>
        <p:blipFill rotWithShape="1">
          <a:blip r:embed="rId6">
            <a:alphaModFix/>
          </a:blip>
          <a:srcRect/>
          <a:stretch/>
        </p:blipFill>
        <p:spPr>
          <a:xfrm>
            <a:off x="518675" y="1715865"/>
            <a:ext cx="7756548" cy="5124838"/>
          </a:xfrm>
          <a:prstGeom prst="rect">
            <a:avLst/>
          </a:prstGeom>
          <a:noFill/>
          <a:ln>
            <a:noFill/>
          </a:ln>
        </p:spPr>
      </p:pic>
      <p:pic>
        <p:nvPicPr>
          <p:cNvPr id="993" name="Google Shape;993;p87"/>
          <p:cNvPicPr preferRelativeResize="0"/>
          <p:nvPr/>
        </p:nvPicPr>
        <p:blipFill rotWithShape="1">
          <a:blip r:embed="rId7">
            <a:alphaModFix/>
          </a:blip>
          <a:srcRect/>
          <a:stretch/>
        </p:blipFill>
        <p:spPr>
          <a:xfrm>
            <a:off x="7066023" y="3647755"/>
            <a:ext cx="5192607" cy="3267018"/>
          </a:xfrm>
          <a:prstGeom prst="rect">
            <a:avLst/>
          </a:prstGeom>
          <a:noFill/>
          <a:ln>
            <a:noFill/>
          </a:ln>
        </p:spPr>
      </p:pic>
      <p:pic>
        <p:nvPicPr>
          <p:cNvPr id="994" name="Google Shape;994;p87"/>
          <p:cNvPicPr preferRelativeResize="0"/>
          <p:nvPr/>
        </p:nvPicPr>
        <p:blipFill rotWithShape="1">
          <a:blip r:embed="rId3">
            <a:alphaModFix/>
          </a:blip>
          <a:srcRect/>
          <a:stretch/>
        </p:blipFill>
        <p:spPr>
          <a:xfrm>
            <a:off x="7334853" y="-80697"/>
            <a:ext cx="5033712" cy="3355809"/>
          </a:xfrm>
          <a:prstGeom prst="rect">
            <a:avLst/>
          </a:prstGeom>
          <a:noFill/>
          <a:ln>
            <a:noFill/>
          </a:ln>
        </p:spPr>
      </p:pic>
      <p:pic>
        <p:nvPicPr>
          <p:cNvPr id="995" name="Google Shape;995;p87"/>
          <p:cNvPicPr preferRelativeResize="0"/>
          <p:nvPr/>
        </p:nvPicPr>
        <p:blipFill rotWithShape="1">
          <a:blip r:embed="rId5">
            <a:alphaModFix/>
          </a:blip>
          <a:srcRect/>
          <a:stretch/>
        </p:blipFill>
        <p:spPr>
          <a:xfrm>
            <a:off x="-259903" y="-133835"/>
            <a:ext cx="5033712" cy="3108475"/>
          </a:xfrm>
          <a:prstGeom prst="rect">
            <a:avLst/>
          </a:prstGeom>
          <a:noFill/>
          <a:ln>
            <a:noFill/>
          </a:ln>
        </p:spPr>
      </p:pic>
      <p:pic>
        <p:nvPicPr>
          <p:cNvPr id="996" name="Google Shape;996;p87"/>
          <p:cNvPicPr preferRelativeResize="0"/>
          <p:nvPr/>
        </p:nvPicPr>
        <p:blipFill rotWithShape="1">
          <a:blip r:embed="rId4">
            <a:alphaModFix/>
          </a:blip>
          <a:srcRect/>
          <a:stretch/>
        </p:blipFill>
        <p:spPr>
          <a:xfrm>
            <a:off x="3979722" y="-382332"/>
            <a:ext cx="4822543" cy="3240750"/>
          </a:xfrm>
          <a:prstGeom prst="rect">
            <a:avLst/>
          </a:prstGeom>
          <a:noFill/>
          <a:ln>
            <a:noFill/>
          </a:ln>
        </p:spPr>
      </p:pic>
      <p:pic>
        <p:nvPicPr>
          <p:cNvPr id="997" name="Google Shape;997;p87"/>
          <p:cNvPicPr preferRelativeResize="0"/>
          <p:nvPr/>
        </p:nvPicPr>
        <p:blipFill rotWithShape="1">
          <a:blip r:embed="rId8">
            <a:alphaModFix/>
          </a:blip>
          <a:srcRect/>
          <a:stretch/>
        </p:blipFill>
        <p:spPr>
          <a:xfrm>
            <a:off x="-12295" y="-21165"/>
            <a:ext cx="12221334" cy="6965196"/>
          </a:xfrm>
          <a:prstGeom prst="rect">
            <a:avLst/>
          </a:prstGeom>
          <a:noFill/>
          <a:ln>
            <a:noFill/>
          </a:ln>
        </p:spPr>
      </p:pic>
      <p:sp>
        <p:nvSpPr>
          <p:cNvPr id="998" name="Google Shape;998;p87"/>
          <p:cNvSpPr/>
          <p:nvPr/>
        </p:nvSpPr>
        <p:spPr>
          <a:xfrm>
            <a:off x="26633" y="2952674"/>
            <a:ext cx="12207200" cy="942170"/>
          </a:xfrm>
          <a:prstGeom prst="rect">
            <a:avLst/>
          </a:prstGeom>
          <a:solidFill>
            <a:srgbClr val="222A35">
              <a:alpha val="4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749">
              <a:solidFill>
                <a:schemeClr val="lt1"/>
              </a:solidFill>
              <a:latin typeface="Calibri"/>
              <a:ea typeface="Calibri"/>
              <a:cs typeface="Calibri"/>
              <a:sym typeface="Calibri"/>
            </a:endParaRPr>
          </a:p>
        </p:txBody>
      </p:sp>
      <p:cxnSp>
        <p:nvCxnSpPr>
          <p:cNvPr id="999" name="Google Shape;999;p87"/>
          <p:cNvCxnSpPr/>
          <p:nvPr/>
        </p:nvCxnSpPr>
        <p:spPr>
          <a:xfrm>
            <a:off x="1838" y="3969319"/>
            <a:ext cx="12256790" cy="0"/>
          </a:xfrm>
          <a:prstGeom prst="straightConnector1">
            <a:avLst/>
          </a:prstGeom>
          <a:noFill/>
          <a:ln w="12700" cap="flat" cmpd="sng">
            <a:solidFill>
              <a:schemeClr val="lt1"/>
            </a:solidFill>
            <a:prstDash val="solid"/>
            <a:miter lim="800000"/>
            <a:headEnd type="none" w="sm" len="sm"/>
            <a:tailEnd type="none" w="sm" len="sm"/>
          </a:ln>
        </p:spPr>
      </p:cxnSp>
      <p:sp>
        <p:nvSpPr>
          <p:cNvPr id="1000" name="Google Shape;1000;p87"/>
          <p:cNvSpPr txBox="1"/>
          <p:nvPr/>
        </p:nvSpPr>
        <p:spPr>
          <a:xfrm>
            <a:off x="88597" y="3116562"/>
            <a:ext cx="12014010" cy="5410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916" b="1">
                <a:solidFill>
                  <a:schemeClr val="lt1"/>
                </a:solidFill>
                <a:latin typeface="Calibri"/>
                <a:ea typeface="Calibri"/>
                <a:cs typeface="Calibri"/>
                <a:sym typeface="Calibri"/>
              </a:rPr>
              <a:t>Section 8 | Managing Threats</a:t>
            </a:r>
            <a:endParaRPr/>
          </a:p>
        </p:txBody>
      </p:sp>
      <p:pic>
        <p:nvPicPr>
          <p:cNvPr id="1001" name="Google Shape;1001;p87"/>
          <p:cNvPicPr preferRelativeResize="0"/>
          <p:nvPr/>
        </p:nvPicPr>
        <p:blipFill rotWithShape="1">
          <a:blip r:embed="rId9">
            <a:alphaModFix/>
          </a:blip>
          <a:srcRect/>
          <a:stretch/>
        </p:blipFill>
        <p:spPr>
          <a:xfrm>
            <a:off x="-8239" y="5749368"/>
            <a:ext cx="3655201" cy="1207907"/>
          </a:xfrm>
          <a:prstGeom prst="rect">
            <a:avLst/>
          </a:prstGeom>
          <a:noFill/>
          <a:ln>
            <a:noFill/>
          </a:ln>
        </p:spPr>
      </p:pic>
    </p:spTree>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p88"/>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Goals of threat management</a:t>
            </a:r>
            <a:endParaRPr b="1">
              <a:solidFill>
                <a:srgbClr val="002060"/>
              </a:solidFill>
              <a:latin typeface="Corbel"/>
              <a:ea typeface="Corbel"/>
              <a:cs typeface="Corbel"/>
              <a:sym typeface="Corbel"/>
            </a:endParaRPr>
          </a:p>
        </p:txBody>
      </p:sp>
      <p:pic>
        <p:nvPicPr>
          <p:cNvPr id="1008" name="Google Shape;1008;p88"/>
          <p:cNvPicPr preferRelativeResize="0"/>
          <p:nvPr/>
        </p:nvPicPr>
        <p:blipFill rotWithShape="1">
          <a:blip r:embed="rId3">
            <a:alphaModFix/>
          </a:blip>
          <a:srcRect/>
          <a:stretch/>
        </p:blipFill>
        <p:spPr>
          <a:xfrm>
            <a:off x="9389878" y="3588185"/>
            <a:ext cx="2619416" cy="2619416"/>
          </a:xfrm>
          <a:prstGeom prst="rect">
            <a:avLst/>
          </a:prstGeom>
          <a:noFill/>
          <a:ln>
            <a:noFill/>
          </a:ln>
        </p:spPr>
      </p:pic>
      <p:sp>
        <p:nvSpPr>
          <p:cNvPr id="1009" name="Google Shape;1009;p88"/>
          <p:cNvSpPr txBox="1"/>
          <p:nvPr/>
        </p:nvSpPr>
        <p:spPr>
          <a:xfrm>
            <a:off x="838198" y="1754604"/>
            <a:ext cx="9797251" cy="4693593"/>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200"/>
              <a:buFont typeface="Arial"/>
              <a:buChar char="•"/>
            </a:pPr>
            <a:r>
              <a:rPr lang="en-GB" sz="2200">
                <a:solidFill>
                  <a:schemeClr val="dk1"/>
                </a:solidFill>
                <a:latin typeface="Corbel"/>
                <a:ea typeface="Corbel"/>
                <a:cs typeface="Corbel"/>
                <a:sym typeface="Corbel"/>
              </a:rPr>
              <a:t>Control the situation/individual to prevent the possibility of violence</a:t>
            </a:r>
            <a:endParaRPr/>
          </a:p>
          <a:p>
            <a:pPr marL="342900" marR="0" lvl="0" indent="-342900" algn="l" rtl="0">
              <a:spcBef>
                <a:spcPts val="600"/>
              </a:spcBef>
              <a:spcAft>
                <a:spcPts val="0"/>
              </a:spcAft>
              <a:buClr>
                <a:schemeClr val="dk1"/>
              </a:buClr>
              <a:buSzPts val="2200"/>
              <a:buFont typeface="Arial"/>
              <a:buChar char="•"/>
            </a:pPr>
            <a:r>
              <a:rPr lang="en-GB" sz="2200">
                <a:solidFill>
                  <a:schemeClr val="dk1"/>
                </a:solidFill>
                <a:latin typeface="Corbel"/>
                <a:ea typeface="Corbel"/>
                <a:cs typeface="Corbel"/>
                <a:sym typeface="Corbel"/>
              </a:rPr>
              <a:t>Protect and aid possible targets to the extent possible</a:t>
            </a:r>
            <a:endParaRPr/>
          </a:p>
          <a:p>
            <a:pPr marL="342900" marR="0" lvl="0" indent="-342900" algn="l" rtl="0">
              <a:spcBef>
                <a:spcPts val="600"/>
              </a:spcBef>
              <a:spcAft>
                <a:spcPts val="0"/>
              </a:spcAft>
              <a:buClr>
                <a:schemeClr val="dk1"/>
              </a:buClr>
              <a:buSzPts val="2200"/>
              <a:buFont typeface="Arial"/>
              <a:buChar char="•"/>
            </a:pPr>
            <a:r>
              <a:rPr lang="en-GB" sz="2200">
                <a:solidFill>
                  <a:schemeClr val="dk1"/>
                </a:solidFill>
                <a:latin typeface="Corbel"/>
                <a:ea typeface="Corbel"/>
                <a:cs typeface="Corbel"/>
                <a:sym typeface="Corbel"/>
              </a:rPr>
              <a:t>Provide support and guidance to help individuals deal successfully with their problems</a:t>
            </a:r>
            <a:endParaRPr/>
          </a:p>
          <a:p>
            <a:pPr marL="342900" marR="0" lvl="0" indent="-342900" algn="l" rtl="0">
              <a:spcBef>
                <a:spcPts val="600"/>
              </a:spcBef>
              <a:spcAft>
                <a:spcPts val="0"/>
              </a:spcAft>
              <a:buClr>
                <a:schemeClr val="dk1"/>
              </a:buClr>
              <a:buSzPts val="2200"/>
              <a:buFont typeface="Arial"/>
              <a:buChar char="•"/>
            </a:pPr>
            <a:r>
              <a:rPr lang="en-GB" sz="2200">
                <a:solidFill>
                  <a:schemeClr val="dk1"/>
                </a:solidFill>
                <a:latin typeface="Corbel"/>
                <a:ea typeface="Corbel"/>
                <a:cs typeface="Corbel"/>
                <a:sym typeface="Corbel"/>
              </a:rPr>
              <a:t>STEP© can provide a useful framework for approaching threat management coherently:</a:t>
            </a:r>
            <a:endParaRPr/>
          </a:p>
          <a:p>
            <a:pPr marL="800100" marR="0" lvl="1" indent="-342900" algn="l" rtl="0">
              <a:spcBef>
                <a:spcPts val="600"/>
              </a:spcBef>
              <a:spcAft>
                <a:spcPts val="0"/>
              </a:spcAft>
              <a:buClr>
                <a:schemeClr val="dk1"/>
              </a:buClr>
              <a:buSzPts val="2200"/>
              <a:buFont typeface="Arial"/>
              <a:buChar char="•"/>
            </a:pPr>
            <a:r>
              <a:rPr lang="en-GB" sz="2200" b="1" i="0" u="none" strike="noStrike" cap="none">
                <a:solidFill>
                  <a:schemeClr val="dk1"/>
                </a:solidFill>
                <a:latin typeface="Corbel"/>
                <a:ea typeface="Corbel"/>
                <a:cs typeface="Corbel"/>
                <a:sym typeface="Corbel"/>
              </a:rPr>
              <a:t>S:</a:t>
            </a:r>
            <a:r>
              <a:rPr lang="en-GB" sz="2200" b="0" i="0" u="none" strike="noStrike" cap="none">
                <a:solidFill>
                  <a:schemeClr val="dk1"/>
                </a:solidFill>
                <a:latin typeface="Corbel"/>
                <a:ea typeface="Corbel"/>
                <a:cs typeface="Corbel"/>
                <a:sym typeface="Corbel"/>
              </a:rPr>
              <a:t> De-escalate, contain, or control the individual who may take violent action</a:t>
            </a:r>
            <a:endParaRPr/>
          </a:p>
          <a:p>
            <a:pPr marL="800100" marR="0" lvl="1" indent="-342900" algn="l" rtl="0">
              <a:spcBef>
                <a:spcPts val="600"/>
              </a:spcBef>
              <a:spcAft>
                <a:spcPts val="0"/>
              </a:spcAft>
              <a:buClr>
                <a:schemeClr val="dk1"/>
              </a:buClr>
              <a:buSzPts val="2200"/>
              <a:buFont typeface="Arial"/>
              <a:buChar char="•"/>
            </a:pPr>
            <a:r>
              <a:rPr lang="en-GB" sz="2200" b="1" i="0" u="none" strike="noStrike" cap="none">
                <a:solidFill>
                  <a:schemeClr val="dk1"/>
                </a:solidFill>
                <a:latin typeface="Corbel"/>
                <a:ea typeface="Corbel"/>
                <a:cs typeface="Corbel"/>
                <a:sym typeface="Corbel"/>
              </a:rPr>
              <a:t>T:</a:t>
            </a:r>
            <a:r>
              <a:rPr lang="en-GB" sz="2200" b="0" i="0" u="none" strike="noStrike" cap="none">
                <a:solidFill>
                  <a:schemeClr val="dk1"/>
                </a:solidFill>
                <a:latin typeface="Corbel"/>
                <a:ea typeface="Corbel"/>
                <a:cs typeface="Corbel"/>
                <a:sym typeface="Corbel"/>
              </a:rPr>
              <a:t> Decrease vulnerabilities of the target</a:t>
            </a:r>
            <a:endParaRPr/>
          </a:p>
          <a:p>
            <a:pPr marL="800100" marR="0" lvl="1" indent="-342900" algn="l" rtl="0">
              <a:spcBef>
                <a:spcPts val="600"/>
              </a:spcBef>
              <a:spcAft>
                <a:spcPts val="0"/>
              </a:spcAft>
              <a:buClr>
                <a:schemeClr val="dk1"/>
              </a:buClr>
              <a:buSzPts val="2200"/>
              <a:buFont typeface="Arial"/>
              <a:buChar char="•"/>
            </a:pPr>
            <a:r>
              <a:rPr lang="en-GB" sz="2200" b="1" i="0" u="none" strike="noStrike" cap="none">
                <a:solidFill>
                  <a:schemeClr val="dk1"/>
                </a:solidFill>
                <a:latin typeface="Corbel"/>
                <a:ea typeface="Corbel"/>
                <a:cs typeface="Corbel"/>
                <a:sym typeface="Corbel"/>
              </a:rPr>
              <a:t>E: </a:t>
            </a:r>
            <a:r>
              <a:rPr lang="en-GB" sz="2200" b="0" i="0" u="none" strike="noStrike" cap="none">
                <a:solidFill>
                  <a:schemeClr val="dk1"/>
                </a:solidFill>
                <a:latin typeface="Corbel"/>
                <a:ea typeface="Corbel"/>
                <a:cs typeface="Corbel"/>
                <a:sym typeface="Corbel"/>
              </a:rPr>
              <a:t>Address environment and systems to discourage escalation</a:t>
            </a:r>
            <a:endParaRPr/>
          </a:p>
          <a:p>
            <a:pPr marL="800100" marR="0" lvl="1" indent="-342900" algn="l" rtl="0">
              <a:spcBef>
                <a:spcPts val="600"/>
              </a:spcBef>
              <a:spcAft>
                <a:spcPts val="0"/>
              </a:spcAft>
              <a:buClr>
                <a:schemeClr val="dk1"/>
              </a:buClr>
              <a:buSzPts val="2200"/>
              <a:buFont typeface="Arial"/>
              <a:buChar char="•"/>
            </a:pPr>
            <a:r>
              <a:rPr lang="en-GB" sz="2200" b="1" i="0" u="none" strike="noStrike" cap="none">
                <a:solidFill>
                  <a:schemeClr val="dk1"/>
                </a:solidFill>
                <a:latin typeface="Corbel"/>
                <a:ea typeface="Corbel"/>
                <a:cs typeface="Corbel"/>
                <a:sym typeface="Corbel"/>
              </a:rPr>
              <a:t>P: </a:t>
            </a:r>
            <a:r>
              <a:rPr lang="en-GB" sz="2200" b="0" i="0" u="none" strike="noStrike" cap="none">
                <a:solidFill>
                  <a:schemeClr val="dk1"/>
                </a:solidFill>
                <a:latin typeface="Corbel"/>
                <a:ea typeface="Corbel"/>
                <a:cs typeface="Corbel"/>
                <a:sym typeface="Corbel"/>
              </a:rPr>
              <a:t>Prepare and mitigate against precipitating events that may trigger adverse reactions</a:t>
            </a:r>
            <a:endParaRPr/>
          </a:p>
        </p:txBody>
      </p:sp>
      <p:pic>
        <p:nvPicPr>
          <p:cNvPr id="1010" name="Google Shape;1010;p88" descr="Image result for pa commission on crime and delinquency logo"/>
          <p:cNvPicPr preferRelativeResize="0"/>
          <p:nvPr/>
        </p:nvPicPr>
        <p:blipFill rotWithShape="1">
          <a:blip r:embed="rId4">
            <a:alphaModFix/>
          </a:blip>
          <a:srcRect/>
          <a:stretch/>
        </p:blipFill>
        <p:spPr>
          <a:xfrm>
            <a:off x="9891180" y="6207601"/>
            <a:ext cx="2163240" cy="57054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0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0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0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0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0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0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9"/>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What do we mean by a ‘Threat’?</a:t>
            </a:r>
            <a:endParaRPr b="1">
              <a:solidFill>
                <a:srgbClr val="002060"/>
              </a:solidFill>
              <a:latin typeface="Corbel"/>
              <a:ea typeface="Corbel"/>
              <a:cs typeface="Corbel"/>
              <a:sym typeface="Corbel"/>
            </a:endParaRPr>
          </a:p>
        </p:txBody>
      </p:sp>
      <p:pic>
        <p:nvPicPr>
          <p:cNvPr id="192" name="Google Shape;192;p9"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193" name="Google Shape;193;p9"/>
          <p:cNvSpPr txBox="1"/>
          <p:nvPr/>
        </p:nvSpPr>
        <p:spPr>
          <a:xfrm>
            <a:off x="838199" y="1754604"/>
            <a:ext cx="10107968" cy="267765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A concerning communication or behavior that suggests a person may intend to harm themselves or someone else</a:t>
            </a:r>
            <a:endParaRPr/>
          </a:p>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May be expressed or communicated behaviorally, orally, visually, in writing, electronically, or through any other means</a:t>
            </a:r>
            <a:endParaRPr/>
          </a:p>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A threat regardless of whether communicated directly to the target or to a third party</a:t>
            </a:r>
            <a:endParaRPr/>
          </a:p>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A threat can be deduced </a:t>
            </a:r>
            <a:r>
              <a:rPr lang="en-GB" sz="2400" b="1" i="1">
                <a:solidFill>
                  <a:schemeClr val="dk1"/>
                </a:solidFill>
                <a:latin typeface="Corbel"/>
                <a:ea typeface="Corbel"/>
                <a:cs typeface="Corbel"/>
                <a:sym typeface="Corbel"/>
              </a:rPr>
              <a:t>through an individual’s behavior</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p89"/>
          <p:cNvSpPr txBox="1">
            <a:spLocks noGrp="1"/>
          </p:cNvSpPr>
          <p:nvPr>
            <p:ph type="title"/>
          </p:nvPr>
        </p:nvSpPr>
        <p:spPr>
          <a:xfrm>
            <a:off x="838199" y="365125"/>
            <a:ext cx="1094246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Subject [Student posing a threat of violence]</a:t>
            </a:r>
            <a:endParaRPr b="1">
              <a:solidFill>
                <a:srgbClr val="002060"/>
              </a:solidFill>
              <a:latin typeface="Corbel"/>
              <a:ea typeface="Corbel"/>
              <a:cs typeface="Corbel"/>
              <a:sym typeface="Corbel"/>
            </a:endParaRPr>
          </a:p>
        </p:txBody>
      </p:sp>
      <p:pic>
        <p:nvPicPr>
          <p:cNvPr id="1017" name="Google Shape;1017;p89"/>
          <p:cNvPicPr preferRelativeResize="0"/>
          <p:nvPr/>
        </p:nvPicPr>
        <p:blipFill rotWithShape="1">
          <a:blip r:embed="rId3">
            <a:alphaModFix/>
          </a:blip>
          <a:srcRect/>
          <a:stretch/>
        </p:blipFill>
        <p:spPr>
          <a:xfrm>
            <a:off x="9389878" y="3588185"/>
            <a:ext cx="2619416" cy="2619416"/>
          </a:xfrm>
          <a:prstGeom prst="rect">
            <a:avLst/>
          </a:prstGeom>
          <a:noFill/>
          <a:ln>
            <a:noFill/>
          </a:ln>
        </p:spPr>
      </p:pic>
      <p:pic>
        <p:nvPicPr>
          <p:cNvPr id="1018" name="Google Shape;1018;p89" descr="Image result for pa commission on crime and delinquency logo"/>
          <p:cNvPicPr preferRelativeResize="0"/>
          <p:nvPr/>
        </p:nvPicPr>
        <p:blipFill rotWithShape="1">
          <a:blip r:embed="rId4">
            <a:alphaModFix/>
          </a:blip>
          <a:srcRect/>
          <a:stretch/>
        </p:blipFill>
        <p:spPr>
          <a:xfrm>
            <a:off x="9891180" y="6207601"/>
            <a:ext cx="2163240" cy="570547"/>
          </a:xfrm>
          <a:prstGeom prst="rect">
            <a:avLst/>
          </a:prstGeom>
          <a:noFill/>
          <a:ln>
            <a:noFill/>
          </a:ln>
        </p:spPr>
      </p:pic>
      <p:sp>
        <p:nvSpPr>
          <p:cNvPr id="1019" name="Google Shape;1019;p89"/>
          <p:cNvSpPr txBox="1"/>
          <p:nvPr/>
        </p:nvSpPr>
        <p:spPr>
          <a:xfrm>
            <a:off x="838198" y="1754604"/>
            <a:ext cx="9646330" cy="4878259"/>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200"/>
              <a:buFont typeface="Arial"/>
              <a:buChar char="•"/>
            </a:pPr>
            <a:r>
              <a:rPr lang="en-GB" sz="2200">
                <a:solidFill>
                  <a:schemeClr val="dk1"/>
                </a:solidFill>
                <a:latin typeface="Corbel"/>
                <a:ea typeface="Corbel"/>
                <a:cs typeface="Corbel"/>
                <a:sym typeface="Corbel"/>
              </a:rPr>
              <a:t>Threat Management responses generally fall into: (1). Discipline; (2). Behavioral interventions and supports; (3). Mental health support and skill-building </a:t>
            </a:r>
            <a:endParaRPr/>
          </a:p>
          <a:p>
            <a:pPr marL="342900" marR="0" lvl="0" indent="-342900" algn="l" rtl="0">
              <a:spcBef>
                <a:spcPts val="600"/>
              </a:spcBef>
              <a:spcAft>
                <a:spcPts val="0"/>
              </a:spcAft>
              <a:buClr>
                <a:schemeClr val="dk1"/>
              </a:buClr>
              <a:buSzPts val="2200"/>
              <a:buFont typeface="Arial"/>
              <a:buChar char="•"/>
            </a:pPr>
            <a:r>
              <a:rPr lang="en-GB" sz="2200">
                <a:solidFill>
                  <a:schemeClr val="dk1"/>
                </a:solidFill>
                <a:latin typeface="Corbel"/>
                <a:ea typeface="Corbel"/>
                <a:cs typeface="Corbel"/>
                <a:sym typeface="Corbel"/>
              </a:rPr>
              <a:t>Examples of strategies:</a:t>
            </a:r>
            <a:endParaRPr/>
          </a:p>
          <a:p>
            <a:pPr marL="800100" marR="0" lvl="1" indent="-342900" algn="l" rtl="0">
              <a:spcBef>
                <a:spcPts val="600"/>
              </a:spcBef>
              <a:spcAft>
                <a:spcPts val="0"/>
              </a:spcAft>
              <a:buClr>
                <a:schemeClr val="dk1"/>
              </a:buClr>
              <a:buSzPts val="2200"/>
              <a:buFont typeface="Arial"/>
              <a:buChar char="•"/>
            </a:pPr>
            <a:r>
              <a:rPr lang="en-GB" sz="2200" b="0" i="0" u="none" strike="noStrike" cap="none">
                <a:solidFill>
                  <a:schemeClr val="dk1"/>
                </a:solidFill>
                <a:latin typeface="Corbel"/>
                <a:ea typeface="Corbel"/>
                <a:cs typeface="Corbel"/>
                <a:sym typeface="Corbel"/>
              </a:rPr>
              <a:t>Increasing engagement to build rapport, decrease isolation, problem solve about grievances, monitor reactions to interventions and precipitating events</a:t>
            </a:r>
            <a:endParaRPr/>
          </a:p>
          <a:p>
            <a:pPr marL="800100" marR="0" lvl="1" indent="-342900" algn="l" rtl="0">
              <a:spcBef>
                <a:spcPts val="600"/>
              </a:spcBef>
              <a:spcAft>
                <a:spcPts val="0"/>
              </a:spcAft>
              <a:buClr>
                <a:schemeClr val="dk1"/>
              </a:buClr>
              <a:buSzPts val="2200"/>
              <a:buFont typeface="Arial"/>
              <a:buChar char="•"/>
            </a:pPr>
            <a:r>
              <a:rPr lang="en-GB" sz="2200" b="0" i="0" u="none" strike="noStrike" cap="none">
                <a:solidFill>
                  <a:schemeClr val="dk1"/>
                </a:solidFill>
                <a:latin typeface="Corbel"/>
                <a:ea typeface="Corbel"/>
                <a:cs typeface="Corbel"/>
                <a:sym typeface="Corbel"/>
              </a:rPr>
              <a:t>Referral to SAP for assistance with academic, behavioral or social-emotional challenges</a:t>
            </a:r>
            <a:endParaRPr/>
          </a:p>
          <a:p>
            <a:pPr marL="800100" marR="0" lvl="1" indent="-342900" algn="l" rtl="0">
              <a:spcBef>
                <a:spcPts val="600"/>
              </a:spcBef>
              <a:spcAft>
                <a:spcPts val="0"/>
              </a:spcAft>
              <a:buClr>
                <a:schemeClr val="dk1"/>
              </a:buClr>
              <a:buSzPts val="2200"/>
              <a:buFont typeface="Arial"/>
              <a:buChar char="•"/>
            </a:pPr>
            <a:r>
              <a:rPr lang="en-GB" sz="2200" b="0" i="0" u="none" strike="noStrike" cap="none">
                <a:solidFill>
                  <a:schemeClr val="dk1"/>
                </a:solidFill>
                <a:latin typeface="Corbel"/>
                <a:ea typeface="Corbel"/>
                <a:cs typeface="Corbel"/>
                <a:sym typeface="Corbel"/>
              </a:rPr>
              <a:t>Referral for in-school / community-based mental health assessment and/or special education or 504 Plan evaluation via MDT/CST</a:t>
            </a:r>
            <a:endParaRPr/>
          </a:p>
          <a:p>
            <a:pPr marL="342900" marR="0" lvl="0" indent="-342900" algn="l" rtl="0">
              <a:spcBef>
                <a:spcPts val="600"/>
              </a:spcBef>
              <a:spcAft>
                <a:spcPts val="0"/>
              </a:spcAft>
              <a:buClr>
                <a:schemeClr val="dk1"/>
              </a:buClr>
              <a:buSzPts val="2200"/>
              <a:buFont typeface="Arial"/>
              <a:buChar char="•"/>
            </a:pPr>
            <a:r>
              <a:rPr lang="en-GB" sz="2200">
                <a:solidFill>
                  <a:schemeClr val="dk1"/>
                </a:solidFill>
                <a:latin typeface="Corbel"/>
                <a:ea typeface="Corbel"/>
                <a:cs typeface="Corbel"/>
                <a:sym typeface="Corbel"/>
              </a:rPr>
              <a:t>For students not identified with a disability, consider whether the information gathered suggests a referral to consider special education eligibility is appropriate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p90"/>
          <p:cNvSpPr txBox="1">
            <a:spLocks noGrp="1"/>
          </p:cNvSpPr>
          <p:nvPr>
            <p:ph type="title"/>
          </p:nvPr>
        </p:nvSpPr>
        <p:spPr>
          <a:xfrm>
            <a:off x="838199" y="365125"/>
            <a:ext cx="1091583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Subject [Student posing a threat of violence]</a:t>
            </a:r>
            <a:endParaRPr b="1">
              <a:solidFill>
                <a:srgbClr val="002060"/>
              </a:solidFill>
              <a:latin typeface="Corbel"/>
              <a:ea typeface="Corbel"/>
              <a:cs typeface="Corbel"/>
              <a:sym typeface="Corbel"/>
            </a:endParaRPr>
          </a:p>
        </p:txBody>
      </p:sp>
      <p:sp>
        <p:nvSpPr>
          <p:cNvPr id="1026" name="Google Shape;1026;p90"/>
          <p:cNvSpPr txBox="1"/>
          <p:nvPr/>
        </p:nvSpPr>
        <p:spPr>
          <a:xfrm>
            <a:off x="838197" y="1754604"/>
            <a:ext cx="10800427" cy="3370153"/>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200"/>
              <a:buFont typeface="Arial"/>
              <a:buChar char="•"/>
            </a:pPr>
            <a:r>
              <a:rPr lang="en-GB" sz="2200">
                <a:solidFill>
                  <a:schemeClr val="dk1"/>
                </a:solidFill>
                <a:latin typeface="Corbel"/>
                <a:ea typeface="Corbel"/>
                <a:cs typeface="Corbel"/>
                <a:sym typeface="Corbel"/>
              </a:rPr>
              <a:t>Disciplinary actions / behavioral interventions… admonition and counseling, behavioral contracts, change class, short / long term suspension, alternative school placement or expulsion</a:t>
            </a:r>
            <a:endParaRPr/>
          </a:p>
          <a:p>
            <a:pPr marL="342900" marR="0" lvl="0" indent="-342900" algn="l" rtl="0">
              <a:spcBef>
                <a:spcPts val="600"/>
              </a:spcBef>
              <a:spcAft>
                <a:spcPts val="0"/>
              </a:spcAft>
              <a:buClr>
                <a:schemeClr val="dk1"/>
              </a:buClr>
              <a:buSzPts val="2200"/>
              <a:buFont typeface="Arial"/>
              <a:buChar char="•"/>
            </a:pPr>
            <a:r>
              <a:rPr lang="en-GB" sz="2200">
                <a:solidFill>
                  <a:schemeClr val="dk1"/>
                </a:solidFill>
                <a:latin typeface="Corbel"/>
                <a:ea typeface="Corbel"/>
                <a:cs typeface="Corbel"/>
                <a:sym typeface="Corbel"/>
              </a:rPr>
              <a:t>If behavior / communication of concern was Code of Conduct / school board policy violation, all disciplinary procedures followed, and student poses a significant risk to the health or safety of others that cannot be eliminated by a modification of policies, practices, or procedures, or by the provision of auxiliary aids or services… </a:t>
            </a:r>
            <a:endParaRPr/>
          </a:p>
          <a:p>
            <a:pPr marL="342900" marR="0" lvl="0" indent="-342900" algn="l" rtl="0">
              <a:spcBef>
                <a:spcPts val="600"/>
              </a:spcBef>
              <a:spcAft>
                <a:spcPts val="0"/>
              </a:spcAft>
              <a:buClr>
                <a:schemeClr val="dk1"/>
              </a:buClr>
              <a:buSzPts val="2200"/>
              <a:buFont typeface="Arial"/>
              <a:buChar char="•"/>
            </a:pPr>
            <a:r>
              <a:rPr lang="en-GB" sz="2200">
                <a:solidFill>
                  <a:schemeClr val="dk1"/>
                </a:solidFill>
                <a:latin typeface="Corbel"/>
                <a:ea typeface="Corbel"/>
                <a:cs typeface="Corbel"/>
                <a:sym typeface="Corbel"/>
              </a:rPr>
              <a:t>…the direct threat standard may be used to remove the student</a:t>
            </a:r>
            <a:endParaRPr/>
          </a:p>
          <a:p>
            <a:pPr marL="342900" marR="0" lvl="0" indent="-342900" algn="l" rtl="0">
              <a:spcBef>
                <a:spcPts val="600"/>
              </a:spcBef>
              <a:spcAft>
                <a:spcPts val="0"/>
              </a:spcAft>
              <a:buClr>
                <a:schemeClr val="dk1"/>
              </a:buClr>
              <a:buSzPts val="2200"/>
              <a:buFont typeface="Arial"/>
              <a:buChar char="•"/>
            </a:pPr>
            <a:r>
              <a:rPr lang="en-GB" sz="2200">
                <a:solidFill>
                  <a:schemeClr val="dk1"/>
                </a:solidFill>
                <a:latin typeface="Corbel"/>
                <a:ea typeface="Corbel"/>
                <a:cs typeface="Corbel"/>
                <a:sym typeface="Corbel"/>
              </a:rPr>
              <a:t>If a student posing a risk for violence is identified with a disability:</a:t>
            </a:r>
            <a:endParaRPr/>
          </a:p>
        </p:txBody>
      </p:sp>
      <p:sp>
        <p:nvSpPr>
          <p:cNvPr id="1027" name="Google Shape;1027;p90"/>
          <p:cNvSpPr txBox="1"/>
          <p:nvPr/>
        </p:nvSpPr>
        <p:spPr>
          <a:xfrm>
            <a:off x="777534" y="5059058"/>
            <a:ext cx="7993604" cy="1523494"/>
          </a:xfrm>
          <a:prstGeom prst="rect">
            <a:avLst/>
          </a:prstGeom>
          <a:noFill/>
          <a:ln>
            <a:noFill/>
          </a:ln>
        </p:spPr>
        <p:txBody>
          <a:bodyPr spcFirstLastPara="1" wrap="square" lIns="91425" tIns="45700" rIns="91425" bIns="45700" anchor="t" anchorCtr="0">
            <a:spAutoFit/>
          </a:bodyPr>
          <a:lstStyle/>
          <a:p>
            <a:pPr marL="800100" marR="0" lvl="1" indent="-342900" algn="l" rtl="0">
              <a:spcBef>
                <a:spcPts val="0"/>
              </a:spcBef>
              <a:spcAft>
                <a:spcPts val="0"/>
              </a:spcAft>
              <a:buClr>
                <a:schemeClr val="dk1"/>
              </a:buClr>
              <a:buSzPts val="2200"/>
              <a:buFont typeface="Arial"/>
              <a:buChar char="•"/>
            </a:pPr>
            <a:r>
              <a:rPr lang="en-GB" sz="2200" b="0" i="0" u="none" strike="noStrike" cap="none">
                <a:solidFill>
                  <a:schemeClr val="dk1"/>
                </a:solidFill>
                <a:latin typeface="Corbel"/>
                <a:ea typeface="Corbel"/>
                <a:cs typeface="Corbel"/>
                <a:sym typeface="Corbel"/>
              </a:rPr>
              <a:t>Follow due process under IDEA prior to taking actions which would constitute a change in placement</a:t>
            </a:r>
            <a:endParaRPr/>
          </a:p>
          <a:p>
            <a:pPr marL="800100" marR="0" lvl="1" indent="-342900" algn="l" rtl="0">
              <a:spcBef>
                <a:spcPts val="600"/>
              </a:spcBef>
              <a:spcAft>
                <a:spcPts val="0"/>
              </a:spcAft>
              <a:buClr>
                <a:schemeClr val="dk1"/>
              </a:buClr>
              <a:buSzPts val="2200"/>
              <a:buFont typeface="Arial"/>
              <a:buChar char="•"/>
            </a:pPr>
            <a:r>
              <a:rPr lang="en-GB" sz="2200" b="0" i="0" u="none" strike="noStrike" cap="none">
                <a:solidFill>
                  <a:schemeClr val="dk1"/>
                </a:solidFill>
                <a:latin typeface="Corbel"/>
                <a:ea typeface="Corbel"/>
                <a:cs typeface="Corbel"/>
                <a:sym typeface="Corbel"/>
              </a:rPr>
              <a:t>Consider referral to IEP team... Changes to goals, services, accommodations or placement warranted?</a:t>
            </a:r>
            <a:endParaRPr/>
          </a:p>
        </p:txBody>
      </p:sp>
      <p:pic>
        <p:nvPicPr>
          <p:cNvPr id="1028" name="Google Shape;1028;p90"/>
          <p:cNvPicPr preferRelativeResize="0"/>
          <p:nvPr/>
        </p:nvPicPr>
        <p:blipFill rotWithShape="1">
          <a:blip r:embed="rId3">
            <a:alphaModFix/>
          </a:blip>
          <a:srcRect/>
          <a:stretch/>
        </p:blipFill>
        <p:spPr>
          <a:xfrm>
            <a:off x="9389878" y="3588185"/>
            <a:ext cx="2619416" cy="2619416"/>
          </a:xfrm>
          <a:prstGeom prst="rect">
            <a:avLst/>
          </a:prstGeom>
          <a:noFill/>
          <a:ln>
            <a:noFill/>
          </a:ln>
        </p:spPr>
      </p:pic>
      <p:pic>
        <p:nvPicPr>
          <p:cNvPr id="1029" name="Google Shape;1029;p90" descr="Image result for pa commission on crime and delinquency logo"/>
          <p:cNvPicPr preferRelativeResize="0"/>
          <p:nvPr/>
        </p:nvPicPr>
        <p:blipFill rotWithShape="1">
          <a:blip r:embed="rId4">
            <a:alphaModFix/>
          </a:blip>
          <a:srcRect/>
          <a:stretch/>
        </p:blipFill>
        <p:spPr>
          <a:xfrm>
            <a:off x="9891180" y="6207601"/>
            <a:ext cx="2163240" cy="57054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Google Shape;1035;p91"/>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Target</a:t>
            </a:r>
            <a:endParaRPr b="1">
              <a:solidFill>
                <a:srgbClr val="002060"/>
              </a:solidFill>
              <a:latin typeface="Corbel"/>
              <a:ea typeface="Corbel"/>
              <a:cs typeface="Corbel"/>
              <a:sym typeface="Corbel"/>
            </a:endParaRPr>
          </a:p>
        </p:txBody>
      </p:sp>
      <p:sp>
        <p:nvSpPr>
          <p:cNvPr id="1036" name="Google Shape;1036;p91"/>
          <p:cNvSpPr txBox="1"/>
          <p:nvPr/>
        </p:nvSpPr>
        <p:spPr>
          <a:xfrm>
            <a:off x="838199" y="2642371"/>
            <a:ext cx="8660908" cy="3477875"/>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000"/>
              <a:buFont typeface="Arial"/>
              <a:buChar char="•"/>
            </a:pPr>
            <a:r>
              <a:rPr lang="en-GB" sz="2000">
                <a:solidFill>
                  <a:schemeClr val="dk1"/>
                </a:solidFill>
                <a:latin typeface="Corbel"/>
                <a:ea typeface="Corbel"/>
                <a:cs typeface="Corbel"/>
                <a:sym typeface="Corbel"/>
              </a:rPr>
              <a:t>Inform the target (and caregiver if a student) as to the </a:t>
            </a:r>
            <a:r>
              <a:rPr lang="en-GB" sz="2000" b="1">
                <a:solidFill>
                  <a:schemeClr val="dk1"/>
                </a:solidFill>
                <a:latin typeface="Corbel"/>
                <a:ea typeface="Corbel"/>
                <a:cs typeface="Corbel"/>
                <a:sym typeface="Corbel"/>
              </a:rPr>
              <a:t>nature of the threat </a:t>
            </a:r>
            <a:r>
              <a:rPr lang="en-GB" sz="2000">
                <a:solidFill>
                  <a:schemeClr val="dk1"/>
                </a:solidFill>
                <a:latin typeface="Corbel"/>
                <a:ea typeface="Corbel"/>
                <a:cs typeface="Corbel"/>
                <a:sym typeface="Corbel"/>
              </a:rPr>
              <a:t>and </a:t>
            </a:r>
            <a:r>
              <a:rPr lang="en-GB" sz="2000" b="1">
                <a:solidFill>
                  <a:schemeClr val="dk1"/>
                </a:solidFill>
                <a:latin typeface="Corbel"/>
                <a:ea typeface="Corbel"/>
                <a:cs typeface="Corbel"/>
                <a:sym typeface="Corbel"/>
              </a:rPr>
              <a:t>who the student at risk for violence is</a:t>
            </a:r>
            <a:endParaRPr sz="2000">
              <a:solidFill>
                <a:schemeClr val="dk1"/>
              </a:solidFill>
              <a:latin typeface="Corbel"/>
              <a:ea typeface="Corbel"/>
              <a:cs typeface="Corbel"/>
              <a:sym typeface="Corbel"/>
            </a:endParaRPr>
          </a:p>
          <a:p>
            <a:pPr marL="342900" marR="0" lvl="0" indent="-342900" algn="l" rtl="0">
              <a:spcBef>
                <a:spcPts val="600"/>
              </a:spcBef>
              <a:spcAft>
                <a:spcPts val="0"/>
              </a:spcAft>
              <a:buClr>
                <a:schemeClr val="dk1"/>
              </a:buClr>
              <a:buSzPts val="2000"/>
              <a:buFont typeface="Arial"/>
              <a:buChar char="•"/>
            </a:pPr>
            <a:r>
              <a:rPr lang="en-GB" sz="2000">
                <a:solidFill>
                  <a:schemeClr val="dk1"/>
                </a:solidFill>
                <a:latin typeface="Corbel"/>
                <a:ea typeface="Corbel"/>
                <a:cs typeface="Corbel"/>
                <a:sym typeface="Corbel"/>
              </a:rPr>
              <a:t>Provide coaching regarding personal safety approaches in dealing with the student at risk for violence</a:t>
            </a:r>
            <a:endParaRPr/>
          </a:p>
          <a:p>
            <a:pPr marL="342900" marR="0" lvl="0" indent="-342900" algn="l" rtl="0">
              <a:spcBef>
                <a:spcPts val="600"/>
              </a:spcBef>
              <a:spcAft>
                <a:spcPts val="0"/>
              </a:spcAft>
              <a:buClr>
                <a:schemeClr val="dk1"/>
              </a:buClr>
              <a:buSzPts val="2000"/>
              <a:buFont typeface="Arial"/>
              <a:buChar char="•"/>
            </a:pPr>
            <a:r>
              <a:rPr lang="en-GB" sz="2000">
                <a:solidFill>
                  <a:schemeClr val="dk1"/>
                </a:solidFill>
                <a:latin typeface="Corbel"/>
                <a:ea typeface="Corbel"/>
                <a:cs typeface="Corbel"/>
                <a:sym typeface="Corbel"/>
              </a:rPr>
              <a:t>Provide supportive counseling</a:t>
            </a:r>
            <a:endParaRPr/>
          </a:p>
          <a:p>
            <a:pPr marL="342900" marR="0" lvl="0" indent="-342900" algn="l" rtl="0">
              <a:spcBef>
                <a:spcPts val="600"/>
              </a:spcBef>
              <a:spcAft>
                <a:spcPts val="0"/>
              </a:spcAft>
              <a:buClr>
                <a:schemeClr val="dk1"/>
              </a:buClr>
              <a:buSzPts val="2000"/>
              <a:buFont typeface="Arial"/>
              <a:buChar char="•"/>
            </a:pPr>
            <a:r>
              <a:rPr lang="en-GB" sz="2000">
                <a:solidFill>
                  <a:schemeClr val="dk1"/>
                </a:solidFill>
                <a:latin typeface="Corbel"/>
                <a:ea typeface="Corbel"/>
                <a:cs typeface="Corbel"/>
                <a:sym typeface="Corbel"/>
              </a:rPr>
              <a:t>Support / implement strategies to minimize the target’s contact with the student posing risk for violence</a:t>
            </a:r>
            <a:endParaRPr/>
          </a:p>
          <a:p>
            <a:pPr marL="342900" marR="0" lvl="0" indent="-342900" algn="l" rtl="0">
              <a:spcBef>
                <a:spcPts val="600"/>
              </a:spcBef>
              <a:spcAft>
                <a:spcPts val="0"/>
              </a:spcAft>
              <a:buClr>
                <a:schemeClr val="dk1"/>
              </a:buClr>
              <a:buSzPts val="2000"/>
              <a:buFont typeface="Arial"/>
              <a:buChar char="•"/>
            </a:pPr>
            <a:r>
              <a:rPr lang="en-GB" sz="2000">
                <a:solidFill>
                  <a:schemeClr val="dk1"/>
                </a:solidFill>
                <a:latin typeface="Corbel"/>
                <a:ea typeface="Corbel"/>
                <a:cs typeface="Corbel"/>
                <a:sym typeface="Corbel"/>
              </a:rPr>
              <a:t>Act 110 of 2020 protects students who are victims of sexual assault from having to attend the same school as the individual convicted or adjudicated delinquent of sexual assault against them</a:t>
            </a:r>
            <a:endParaRPr/>
          </a:p>
        </p:txBody>
      </p:sp>
      <p:pic>
        <p:nvPicPr>
          <p:cNvPr id="1037" name="Google Shape;1037;p91"/>
          <p:cNvPicPr preferRelativeResize="0"/>
          <p:nvPr/>
        </p:nvPicPr>
        <p:blipFill rotWithShape="1">
          <a:blip r:embed="rId3">
            <a:alphaModFix/>
          </a:blip>
          <a:srcRect/>
          <a:stretch/>
        </p:blipFill>
        <p:spPr>
          <a:xfrm>
            <a:off x="9389878" y="3588185"/>
            <a:ext cx="2619416" cy="2619416"/>
          </a:xfrm>
          <a:prstGeom prst="rect">
            <a:avLst/>
          </a:prstGeom>
          <a:noFill/>
          <a:ln>
            <a:noFill/>
          </a:ln>
        </p:spPr>
      </p:pic>
      <p:pic>
        <p:nvPicPr>
          <p:cNvPr id="1038" name="Google Shape;1038;p91" descr="Image result for pa commission on crime and delinquency logo"/>
          <p:cNvPicPr preferRelativeResize="0"/>
          <p:nvPr/>
        </p:nvPicPr>
        <p:blipFill rotWithShape="1">
          <a:blip r:embed="rId4">
            <a:alphaModFix/>
          </a:blip>
          <a:srcRect/>
          <a:stretch/>
        </p:blipFill>
        <p:spPr>
          <a:xfrm>
            <a:off x="9891180" y="6207601"/>
            <a:ext cx="2163240" cy="570547"/>
          </a:xfrm>
          <a:prstGeom prst="rect">
            <a:avLst/>
          </a:prstGeom>
          <a:noFill/>
          <a:ln>
            <a:noFill/>
          </a:ln>
        </p:spPr>
      </p:pic>
      <p:sp>
        <p:nvSpPr>
          <p:cNvPr id="1039" name="Google Shape;1039;p91"/>
          <p:cNvSpPr txBox="1"/>
          <p:nvPr/>
        </p:nvSpPr>
        <p:spPr>
          <a:xfrm>
            <a:off x="838198" y="1532584"/>
            <a:ext cx="10232255" cy="10618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100">
                <a:solidFill>
                  <a:schemeClr val="dk1"/>
                </a:solidFill>
                <a:latin typeface="Corbel"/>
                <a:ea typeface="Corbel"/>
                <a:cs typeface="Corbel"/>
                <a:sym typeface="Corbel"/>
              </a:rPr>
              <a:t>TATs operate under the duty to </a:t>
            </a:r>
            <a:r>
              <a:rPr lang="en-GB" sz="2100" b="1" i="1">
                <a:solidFill>
                  <a:schemeClr val="dk1"/>
                </a:solidFill>
                <a:latin typeface="Corbel"/>
                <a:ea typeface="Corbel"/>
                <a:cs typeface="Corbel"/>
                <a:sym typeface="Corbel"/>
              </a:rPr>
              <a:t>both</a:t>
            </a:r>
            <a:r>
              <a:rPr lang="en-GB" sz="2100" b="1">
                <a:solidFill>
                  <a:schemeClr val="dk1"/>
                </a:solidFill>
                <a:latin typeface="Corbel"/>
                <a:ea typeface="Corbel"/>
                <a:cs typeface="Corbel"/>
                <a:sym typeface="Corbel"/>
              </a:rPr>
              <a:t> Warn </a:t>
            </a:r>
            <a:r>
              <a:rPr lang="en-GB" sz="2100" b="1" i="1">
                <a:solidFill>
                  <a:schemeClr val="dk1"/>
                </a:solidFill>
                <a:latin typeface="Corbel"/>
                <a:ea typeface="Corbel"/>
                <a:cs typeface="Corbel"/>
                <a:sym typeface="Corbel"/>
              </a:rPr>
              <a:t>and</a:t>
            </a:r>
            <a:r>
              <a:rPr lang="en-GB" sz="2100" b="1">
                <a:solidFill>
                  <a:schemeClr val="dk1"/>
                </a:solidFill>
                <a:latin typeface="Corbel"/>
                <a:ea typeface="Corbel"/>
                <a:cs typeface="Corbel"/>
                <a:sym typeface="Corbel"/>
              </a:rPr>
              <a:t> Protect </a:t>
            </a:r>
            <a:r>
              <a:rPr lang="en-GB" sz="2100">
                <a:solidFill>
                  <a:schemeClr val="dk1"/>
                </a:solidFill>
                <a:latin typeface="Corbel"/>
                <a:ea typeface="Corbel"/>
                <a:cs typeface="Corbel"/>
                <a:sym typeface="Corbel"/>
              </a:rPr>
              <a:t>individuals who may be under threat, at all times reiterating that the situation is not their fault, minimizing the risk of self-blame, and ensuring supports are available for them:</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Google Shape;1045;p92"/>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Environment and Precipitating Events</a:t>
            </a:r>
            <a:endParaRPr b="1">
              <a:solidFill>
                <a:srgbClr val="002060"/>
              </a:solidFill>
              <a:latin typeface="Corbel"/>
              <a:ea typeface="Corbel"/>
              <a:cs typeface="Corbel"/>
              <a:sym typeface="Corbel"/>
            </a:endParaRPr>
          </a:p>
        </p:txBody>
      </p:sp>
      <p:sp>
        <p:nvSpPr>
          <p:cNvPr id="1046" name="Google Shape;1046;p92"/>
          <p:cNvSpPr txBox="1"/>
          <p:nvPr/>
        </p:nvSpPr>
        <p:spPr>
          <a:xfrm>
            <a:off x="838198" y="3649752"/>
            <a:ext cx="8839202" cy="3031599"/>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200"/>
              <a:buFont typeface="Arial"/>
              <a:buChar char="•"/>
            </a:pPr>
            <a:r>
              <a:rPr lang="en-GB" sz="2200" dirty="0">
                <a:solidFill>
                  <a:schemeClr val="dk1"/>
                </a:solidFill>
                <a:latin typeface="Corbel"/>
                <a:ea typeface="Corbel"/>
                <a:cs typeface="Corbel"/>
                <a:sym typeface="Corbel"/>
              </a:rPr>
              <a:t>Intervene with others that support or encourage the individual’s violent behavior</a:t>
            </a:r>
            <a:endParaRPr dirty="0"/>
          </a:p>
          <a:p>
            <a:pPr marL="342900" marR="0" lvl="0" indent="-342900" algn="l" rtl="0">
              <a:spcBef>
                <a:spcPts val="600"/>
              </a:spcBef>
              <a:spcAft>
                <a:spcPts val="0"/>
              </a:spcAft>
              <a:buClr>
                <a:schemeClr val="dk1"/>
              </a:buClr>
              <a:buSzPts val="2200"/>
              <a:buFont typeface="Arial"/>
              <a:buChar char="•"/>
            </a:pPr>
            <a:r>
              <a:rPr lang="en-GB" sz="2200" dirty="0">
                <a:solidFill>
                  <a:schemeClr val="dk1"/>
                </a:solidFill>
                <a:latin typeface="Corbel"/>
                <a:ea typeface="Corbel"/>
                <a:cs typeface="Corbel"/>
                <a:sym typeface="Corbel"/>
              </a:rPr>
              <a:t>Take steps to increase social-emotional learning and mental health awareness across the school</a:t>
            </a:r>
            <a:endParaRPr dirty="0"/>
          </a:p>
          <a:p>
            <a:pPr marL="342900" marR="0" lvl="0" indent="-342900" algn="l" rtl="0">
              <a:spcBef>
                <a:spcPts val="600"/>
              </a:spcBef>
              <a:spcAft>
                <a:spcPts val="0"/>
              </a:spcAft>
              <a:buClr>
                <a:schemeClr val="dk1"/>
              </a:buClr>
              <a:buSzPts val="2200"/>
              <a:buFont typeface="Arial"/>
              <a:buChar char="•"/>
            </a:pPr>
            <a:r>
              <a:rPr lang="en-GB" sz="2200" dirty="0">
                <a:solidFill>
                  <a:schemeClr val="dk1"/>
                </a:solidFill>
                <a:latin typeface="Corbel"/>
                <a:ea typeface="Corbel"/>
                <a:cs typeface="Corbel"/>
                <a:sym typeface="Corbel"/>
              </a:rPr>
              <a:t>Strengthen suicide prevention programs</a:t>
            </a:r>
            <a:endParaRPr dirty="0"/>
          </a:p>
          <a:p>
            <a:pPr marL="342900" marR="0" lvl="0" indent="-342900" algn="l" rtl="0">
              <a:spcBef>
                <a:spcPts val="600"/>
              </a:spcBef>
              <a:spcAft>
                <a:spcPts val="0"/>
              </a:spcAft>
              <a:buClr>
                <a:schemeClr val="dk1"/>
              </a:buClr>
              <a:buSzPts val="2200"/>
              <a:buFont typeface="Arial"/>
              <a:buChar char="•"/>
            </a:pPr>
            <a:r>
              <a:rPr lang="en-GB" sz="2200" dirty="0">
                <a:solidFill>
                  <a:schemeClr val="dk1"/>
                </a:solidFill>
                <a:latin typeface="Corbel"/>
                <a:ea typeface="Corbel"/>
                <a:cs typeface="Corbel"/>
                <a:sym typeface="Corbel"/>
              </a:rPr>
              <a:t>Assign a case manager to monitor the student posing risk for violence and notify the Team of any change in status or exacerbation of stressors – including “last straw” / triggering events</a:t>
            </a:r>
            <a:endParaRPr dirty="0"/>
          </a:p>
        </p:txBody>
      </p:sp>
      <p:pic>
        <p:nvPicPr>
          <p:cNvPr id="1047" name="Google Shape;1047;p92"/>
          <p:cNvPicPr preferRelativeResize="0"/>
          <p:nvPr/>
        </p:nvPicPr>
        <p:blipFill rotWithShape="1">
          <a:blip r:embed="rId3">
            <a:alphaModFix/>
          </a:blip>
          <a:srcRect/>
          <a:stretch/>
        </p:blipFill>
        <p:spPr>
          <a:xfrm>
            <a:off x="9389878" y="3588185"/>
            <a:ext cx="2619416" cy="2619416"/>
          </a:xfrm>
          <a:prstGeom prst="rect">
            <a:avLst/>
          </a:prstGeom>
          <a:noFill/>
          <a:ln>
            <a:noFill/>
          </a:ln>
        </p:spPr>
      </p:pic>
      <p:pic>
        <p:nvPicPr>
          <p:cNvPr id="1048" name="Google Shape;1048;p92" descr="Image result for pa commission on crime and delinquency logo"/>
          <p:cNvPicPr preferRelativeResize="0"/>
          <p:nvPr/>
        </p:nvPicPr>
        <p:blipFill rotWithShape="1">
          <a:blip r:embed="rId4">
            <a:alphaModFix/>
          </a:blip>
          <a:srcRect/>
          <a:stretch/>
        </p:blipFill>
        <p:spPr>
          <a:xfrm>
            <a:off x="9891180" y="6207601"/>
            <a:ext cx="2163240" cy="570547"/>
          </a:xfrm>
          <a:prstGeom prst="rect">
            <a:avLst/>
          </a:prstGeom>
          <a:noFill/>
          <a:ln>
            <a:noFill/>
          </a:ln>
        </p:spPr>
      </p:pic>
      <p:graphicFrame>
        <p:nvGraphicFramePr>
          <p:cNvPr id="1049" name="Google Shape;1049;p92"/>
          <p:cNvGraphicFramePr/>
          <p:nvPr>
            <p:extLst>
              <p:ext uri="{D42A27DB-BD31-4B8C-83A1-F6EECF244321}">
                <p14:modId xmlns:p14="http://schemas.microsoft.com/office/powerpoint/2010/main" val="3995876832"/>
              </p:ext>
            </p:extLst>
          </p:nvPr>
        </p:nvGraphicFramePr>
        <p:xfrm>
          <a:off x="7410450" y="1754604"/>
          <a:ext cx="4533900" cy="1725510"/>
        </p:xfrm>
        <a:graphic>
          <a:graphicData uri="http://schemas.openxmlformats.org/drawingml/2006/table">
            <a:tbl>
              <a:tblPr firstRow="1" firstCol="1" bandRow="1">
                <a:noFill/>
                <a:tableStyleId>{E308D679-05D7-4D48-8E99-5F1E63857B5B}</a:tableStyleId>
              </a:tblPr>
              <a:tblGrid>
                <a:gridCol w="506550">
                  <a:extLst>
                    <a:ext uri="{9D8B030D-6E8A-4147-A177-3AD203B41FA5}">
                      <a16:colId xmlns:a16="http://schemas.microsoft.com/office/drawing/2014/main" val="20000"/>
                    </a:ext>
                  </a:extLst>
                </a:gridCol>
                <a:gridCol w="4027350">
                  <a:extLst>
                    <a:ext uri="{9D8B030D-6E8A-4147-A177-3AD203B41FA5}">
                      <a16:colId xmlns:a16="http://schemas.microsoft.com/office/drawing/2014/main" val="20001"/>
                    </a:ext>
                  </a:extLst>
                </a:gridCol>
              </a:tblGrid>
              <a:tr h="750150">
                <a:tc>
                  <a:txBody>
                    <a:bodyPr/>
                    <a:lstStyle/>
                    <a:p>
                      <a:pPr marL="0" marR="0" lvl="0" indent="0" algn="l" rtl="0">
                        <a:lnSpc>
                          <a:spcPct val="100000"/>
                        </a:lnSpc>
                        <a:spcBef>
                          <a:spcPts val="200"/>
                        </a:spcBef>
                        <a:spcAft>
                          <a:spcPts val="200"/>
                        </a:spcAft>
                        <a:buNone/>
                      </a:pPr>
                      <a:endParaRPr sz="1100" b="0" u="none" strike="noStrike" cap="none">
                        <a:latin typeface="Calibri"/>
                        <a:ea typeface="Calibri"/>
                        <a:cs typeface="Calibri"/>
                        <a:sym typeface="Calibri"/>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200"/>
                        </a:spcBef>
                        <a:spcAft>
                          <a:spcPts val="200"/>
                        </a:spcAft>
                        <a:buNone/>
                      </a:pPr>
                      <a:r>
                        <a:rPr lang="en-GB" sz="1600" b="1" i="1" u="sng" strike="noStrike" cap="none" dirty="0">
                          <a:solidFill>
                            <a:srgbClr val="0000FF"/>
                          </a:solidFill>
                          <a:latin typeface="Corbel"/>
                          <a:ea typeface="Corbel"/>
                          <a:cs typeface="Corbel"/>
                          <a:sym typeface="Corbel"/>
                          <a:hlinkClick r:id="rId5">
                            <a:extLst>
                              <a:ext uri="{A12FA001-AC4F-418D-AE19-62706E023703}">
                                <ahyp:hlinkClr xmlns:ahyp="http://schemas.microsoft.com/office/drawing/2018/hyperlinkcolor" val="tx"/>
                              </a:ext>
                            </a:extLst>
                          </a:hlinkClick>
                        </a:rPr>
                        <a:t>PDE School Climate Hub</a:t>
                      </a:r>
                      <a:endParaRPr sz="1600" b="1" i="1" u="sng" strike="noStrike" cap="none" dirty="0">
                        <a:solidFill>
                          <a:srgbClr val="0000FF"/>
                        </a:solidFill>
                        <a:latin typeface="Corbel"/>
                        <a:ea typeface="Corbel"/>
                        <a:cs typeface="Corbel"/>
                        <a:sym typeface="Corbel"/>
                      </a:endParaRPr>
                    </a:p>
                    <a:p>
                      <a:pPr marL="0" marR="0" lvl="0" indent="0" algn="l" rtl="0">
                        <a:lnSpc>
                          <a:spcPct val="100000"/>
                        </a:lnSpc>
                        <a:spcBef>
                          <a:spcPts val="200"/>
                        </a:spcBef>
                        <a:spcAft>
                          <a:spcPts val="200"/>
                        </a:spcAft>
                        <a:buNone/>
                      </a:pPr>
                      <a:r>
                        <a:rPr lang="en-GB" sz="1600" b="1" i="1" u="sng" strike="noStrike" cap="none" dirty="0">
                          <a:solidFill>
                            <a:srgbClr val="0000FF"/>
                          </a:solidFill>
                          <a:latin typeface="Corbel"/>
                          <a:ea typeface="Corbel"/>
                          <a:cs typeface="Corbel"/>
                          <a:sym typeface="Corbel"/>
                          <a:hlinkClick r:id="rId6">
                            <a:extLst>
                              <a:ext uri="{A12FA001-AC4F-418D-AE19-62706E023703}">
                                <ahyp:hlinkClr xmlns:ahyp="http://schemas.microsoft.com/office/drawing/2018/hyperlinkcolor" val="tx"/>
                              </a:ext>
                            </a:extLst>
                          </a:hlinkClick>
                        </a:rPr>
                        <a:t>National School Climate Center</a:t>
                      </a:r>
                      <a:endParaRPr sz="1600" b="1" i="1" u="sng" strike="noStrike" cap="none" dirty="0">
                        <a:solidFill>
                          <a:srgbClr val="0000FF"/>
                        </a:solidFill>
                        <a:latin typeface="Corbel"/>
                        <a:ea typeface="Corbel"/>
                        <a:cs typeface="Corbel"/>
                        <a:sym typeface="Corbe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221025">
                <a:tc>
                  <a:txBody>
                    <a:bodyPr/>
                    <a:lstStyle/>
                    <a:p>
                      <a:pPr marL="0" marR="0" lvl="0" indent="0" algn="l" rtl="0">
                        <a:lnSpc>
                          <a:spcPct val="100000"/>
                        </a:lnSpc>
                        <a:spcBef>
                          <a:spcPts val="200"/>
                        </a:spcBef>
                        <a:spcAft>
                          <a:spcPts val="200"/>
                        </a:spcAft>
                        <a:buNone/>
                      </a:pPr>
                      <a:endParaRPr sz="1100" b="0" u="none" strike="noStrike" cap="none">
                        <a:latin typeface="Calibri"/>
                        <a:ea typeface="Calibri"/>
                        <a:cs typeface="Calibri"/>
                        <a:sym typeface="Calibri"/>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200"/>
                        </a:spcBef>
                        <a:spcAft>
                          <a:spcPts val="200"/>
                        </a:spcAft>
                        <a:buNone/>
                      </a:pPr>
                      <a:r>
                        <a:rPr lang="en-GB" sz="1600" b="1" i="1" u="sng" strike="noStrike" cap="none">
                          <a:solidFill>
                            <a:srgbClr val="0000FF"/>
                          </a:solidFill>
                          <a:latin typeface="Corbel"/>
                          <a:ea typeface="Corbel"/>
                          <a:cs typeface="Corbel"/>
                          <a:sym typeface="Corbel"/>
                          <a:hlinkClick r:id="rId7">
                            <a:extLst>
                              <a:ext uri="{A12FA001-AC4F-418D-AE19-62706E023703}">
                                <ahyp:hlinkClr xmlns:ahyp="http://schemas.microsoft.com/office/drawing/2018/hyperlinkcolor" val="tx"/>
                              </a:ext>
                            </a:extLst>
                          </a:hlinkClick>
                        </a:rPr>
                        <a:t>Bullying Prevention – stopbullying.gov</a:t>
                      </a:r>
                      <a:endParaRPr sz="1600" u="none" strike="noStrike" cap="none">
                        <a:latin typeface="Corbel"/>
                        <a:ea typeface="Corbel"/>
                        <a:cs typeface="Corbel"/>
                        <a:sym typeface="Corbe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21025">
                <a:tc>
                  <a:txBody>
                    <a:bodyPr/>
                    <a:lstStyle/>
                    <a:p>
                      <a:pPr marL="0" marR="0" lvl="0" indent="0" algn="l" rtl="0">
                        <a:lnSpc>
                          <a:spcPct val="100000"/>
                        </a:lnSpc>
                        <a:spcBef>
                          <a:spcPts val="200"/>
                        </a:spcBef>
                        <a:spcAft>
                          <a:spcPts val="200"/>
                        </a:spcAft>
                        <a:buNone/>
                      </a:pPr>
                      <a:endParaRPr sz="1100" b="0" u="none" strike="noStrike" cap="none">
                        <a:latin typeface="Calibri"/>
                        <a:ea typeface="Calibri"/>
                        <a:cs typeface="Calibri"/>
                        <a:sym typeface="Calibri"/>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200"/>
                        </a:spcBef>
                        <a:spcAft>
                          <a:spcPts val="200"/>
                        </a:spcAft>
                        <a:buNone/>
                      </a:pPr>
                      <a:r>
                        <a:rPr lang="en-GB" sz="1600" b="1" i="1" u="sng" strike="noStrike" cap="none">
                          <a:solidFill>
                            <a:srgbClr val="0000FF"/>
                          </a:solidFill>
                          <a:latin typeface="Corbel"/>
                          <a:ea typeface="Corbel"/>
                          <a:cs typeface="Corbel"/>
                          <a:sym typeface="Corbel"/>
                          <a:hlinkClick r:id="rId8">
                            <a:extLst>
                              <a:ext uri="{A12FA001-AC4F-418D-AE19-62706E023703}">
                                <ahyp:hlinkClr xmlns:ahyp="http://schemas.microsoft.com/office/drawing/2018/hyperlinkcolor" val="tx"/>
                              </a:ext>
                            </a:extLst>
                          </a:hlinkClick>
                        </a:rPr>
                        <a:t>Model Trauma-Informed Approach Plan</a:t>
                      </a:r>
                      <a:endParaRPr sz="1600" u="none" strike="noStrike" cap="none">
                        <a:latin typeface="Corbel"/>
                        <a:ea typeface="Corbel"/>
                        <a:cs typeface="Corbel"/>
                        <a:sym typeface="Corbe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442050">
                <a:tc>
                  <a:txBody>
                    <a:bodyPr/>
                    <a:lstStyle/>
                    <a:p>
                      <a:pPr marL="0" marR="0" lvl="0" indent="0" algn="l" rtl="0">
                        <a:lnSpc>
                          <a:spcPct val="100000"/>
                        </a:lnSpc>
                        <a:spcBef>
                          <a:spcPts val="200"/>
                        </a:spcBef>
                        <a:spcAft>
                          <a:spcPts val="200"/>
                        </a:spcAft>
                        <a:buNone/>
                      </a:pPr>
                      <a:endParaRPr sz="1100" b="0" u="none" strike="noStrike" cap="none">
                        <a:latin typeface="Calibri"/>
                        <a:ea typeface="Calibri"/>
                        <a:cs typeface="Calibri"/>
                        <a:sym typeface="Calibri"/>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200"/>
                        </a:spcBef>
                        <a:spcAft>
                          <a:spcPts val="200"/>
                        </a:spcAft>
                        <a:buNone/>
                      </a:pPr>
                      <a:r>
                        <a:rPr lang="en-GB" sz="1600" b="1" i="1" u="sng" strike="noStrike" cap="none" dirty="0">
                          <a:solidFill>
                            <a:srgbClr val="0000FF"/>
                          </a:solidFill>
                          <a:latin typeface="Corbel"/>
                          <a:ea typeface="Corbel"/>
                          <a:cs typeface="Corbel"/>
                          <a:sym typeface="Corbel"/>
                          <a:hlinkClick r:id="rId9">
                            <a:extLst>
                              <a:ext uri="{A12FA001-AC4F-418D-AE19-62706E023703}">
                                <ahyp:hlinkClr xmlns:ahyp="http://schemas.microsoft.com/office/drawing/2018/hyperlinkcolor" val="tx"/>
                              </a:ext>
                            </a:extLst>
                          </a:hlinkClick>
                        </a:rPr>
                        <a:t>National Center on Safe Supportive Learning Environments</a:t>
                      </a:r>
                      <a:endParaRPr sz="1600" u="none" strike="noStrike" cap="none" dirty="0">
                        <a:latin typeface="Corbel"/>
                        <a:ea typeface="Corbel"/>
                        <a:cs typeface="Corbel"/>
                        <a:sym typeface="Corbe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pic>
        <p:nvPicPr>
          <p:cNvPr id="1050" name="Google Shape;1050;p92" descr="Brain in head"/>
          <p:cNvPicPr preferRelativeResize="0"/>
          <p:nvPr/>
        </p:nvPicPr>
        <p:blipFill rotWithShape="1">
          <a:blip r:embed="rId10">
            <a:alphaModFix/>
          </a:blip>
          <a:srcRect/>
          <a:stretch/>
        </p:blipFill>
        <p:spPr>
          <a:xfrm>
            <a:off x="7341173" y="2279764"/>
            <a:ext cx="637448" cy="690052"/>
          </a:xfrm>
          <a:prstGeom prst="rect">
            <a:avLst/>
          </a:prstGeom>
          <a:noFill/>
          <a:ln>
            <a:noFill/>
          </a:ln>
        </p:spPr>
      </p:pic>
      <p:sp>
        <p:nvSpPr>
          <p:cNvPr id="1051" name="Google Shape;1051;p92"/>
          <p:cNvSpPr txBox="1"/>
          <p:nvPr/>
        </p:nvSpPr>
        <p:spPr>
          <a:xfrm>
            <a:off x="838198" y="1754604"/>
            <a:ext cx="6591302" cy="1938992"/>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200"/>
              <a:buFont typeface="Arial"/>
              <a:buChar char="•"/>
            </a:pPr>
            <a:r>
              <a:rPr lang="en-GB" sz="2200">
                <a:solidFill>
                  <a:schemeClr val="dk1"/>
                </a:solidFill>
                <a:latin typeface="Corbel"/>
                <a:ea typeface="Corbel"/>
                <a:cs typeface="Corbel"/>
                <a:sym typeface="Corbel"/>
              </a:rPr>
              <a:t>Implement a trauma-informed approach to create a trauma-informed school community</a:t>
            </a:r>
            <a:endParaRPr/>
          </a:p>
          <a:p>
            <a:pPr marL="342900" marR="0" lvl="0" indent="-342900" algn="l" rtl="0">
              <a:spcBef>
                <a:spcPts val="600"/>
              </a:spcBef>
              <a:spcAft>
                <a:spcPts val="0"/>
              </a:spcAft>
              <a:buClr>
                <a:schemeClr val="dk1"/>
              </a:buClr>
              <a:buSzPts val="2200"/>
              <a:buFont typeface="Arial"/>
              <a:buChar char="•"/>
            </a:pPr>
            <a:r>
              <a:rPr lang="en-GB" sz="2200">
                <a:solidFill>
                  <a:schemeClr val="dk1"/>
                </a:solidFill>
                <a:latin typeface="Corbel"/>
                <a:ea typeface="Corbel"/>
                <a:cs typeface="Corbel"/>
                <a:sym typeface="Corbel"/>
              </a:rPr>
              <a:t>Enhance bullying prevention programs</a:t>
            </a:r>
            <a:endParaRPr/>
          </a:p>
          <a:p>
            <a:pPr marL="342900" marR="0" lvl="0" indent="-342900" algn="l" rtl="0">
              <a:spcBef>
                <a:spcPts val="600"/>
              </a:spcBef>
              <a:spcAft>
                <a:spcPts val="0"/>
              </a:spcAft>
              <a:buClr>
                <a:schemeClr val="dk1"/>
              </a:buClr>
              <a:buSzPts val="2200"/>
              <a:buFont typeface="Arial"/>
              <a:buChar char="•"/>
            </a:pPr>
            <a:r>
              <a:rPr lang="en-GB" sz="2200">
                <a:solidFill>
                  <a:schemeClr val="dk1"/>
                </a:solidFill>
                <a:latin typeface="Corbel"/>
                <a:ea typeface="Corbel"/>
                <a:cs typeface="Corbel"/>
                <a:sym typeface="Corbel"/>
              </a:rPr>
              <a:t>Assess school / workplace climate and support efforts to build a caring community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46">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46">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4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sp>
        <p:nvSpPr>
          <p:cNvPr id="1057" name="Google Shape;1057;p93"/>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dirty="0">
                <a:solidFill>
                  <a:srgbClr val="002060"/>
                </a:solidFill>
                <a:latin typeface="Corbel"/>
                <a:ea typeface="Corbel"/>
                <a:cs typeface="Corbel"/>
                <a:sym typeface="Corbel"/>
              </a:rPr>
              <a:t>Coordinating with others</a:t>
            </a:r>
            <a:endParaRPr b="1" dirty="0">
              <a:solidFill>
                <a:srgbClr val="002060"/>
              </a:solidFill>
              <a:latin typeface="Corbel"/>
              <a:ea typeface="Corbel"/>
              <a:cs typeface="Corbel"/>
              <a:sym typeface="Corbel"/>
            </a:endParaRPr>
          </a:p>
        </p:txBody>
      </p:sp>
      <p:sp>
        <p:nvSpPr>
          <p:cNvPr id="1058" name="Google Shape;1058;p93"/>
          <p:cNvSpPr txBox="1"/>
          <p:nvPr/>
        </p:nvSpPr>
        <p:spPr>
          <a:xfrm>
            <a:off x="838198" y="1754604"/>
            <a:ext cx="10534651" cy="4555093"/>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GB" sz="2400" dirty="0">
                <a:solidFill>
                  <a:schemeClr val="dk1"/>
                </a:solidFill>
                <a:latin typeface="Corbel"/>
                <a:ea typeface="Corbel"/>
                <a:cs typeface="Corbel"/>
                <a:sym typeface="Corbel"/>
              </a:rPr>
              <a:t>TA is designed to work in conjunction with, and not in place of, existing programs and frameworks, including:</a:t>
            </a:r>
            <a:endParaRPr dirty="0"/>
          </a:p>
          <a:p>
            <a:pPr marL="800100" marR="0" lvl="1" indent="-342900" algn="l" rtl="0">
              <a:spcBef>
                <a:spcPts val="600"/>
              </a:spcBef>
              <a:spcAft>
                <a:spcPts val="0"/>
              </a:spcAft>
              <a:buClr>
                <a:schemeClr val="dk1"/>
              </a:buClr>
              <a:buSzPts val="2200"/>
              <a:buFont typeface="Arial"/>
              <a:buChar char="•"/>
            </a:pPr>
            <a:r>
              <a:rPr lang="en-GB" sz="2200" b="0" i="0" u="none" strike="noStrike" cap="none" dirty="0">
                <a:solidFill>
                  <a:schemeClr val="dk1"/>
                </a:solidFill>
                <a:latin typeface="Corbel"/>
                <a:ea typeface="Corbel"/>
                <a:cs typeface="Corbel"/>
                <a:sym typeface="Corbel"/>
              </a:rPr>
              <a:t>Student Assistance Program (SAP)</a:t>
            </a:r>
            <a:endParaRPr dirty="0"/>
          </a:p>
          <a:p>
            <a:pPr marL="800100" marR="0" lvl="1" indent="-342900" algn="l" rtl="0">
              <a:spcBef>
                <a:spcPts val="600"/>
              </a:spcBef>
              <a:spcAft>
                <a:spcPts val="0"/>
              </a:spcAft>
              <a:buClr>
                <a:schemeClr val="dk1"/>
              </a:buClr>
              <a:buSzPts val="2200"/>
              <a:buFont typeface="Arial"/>
              <a:buChar char="•"/>
            </a:pPr>
            <a:r>
              <a:rPr lang="en-GB" sz="2200" b="0" i="0" u="none" strike="noStrike" cap="none" dirty="0">
                <a:solidFill>
                  <a:schemeClr val="dk1"/>
                </a:solidFill>
                <a:latin typeface="Corbel"/>
                <a:ea typeface="Corbel"/>
                <a:cs typeface="Corbel"/>
                <a:sym typeface="Corbel"/>
              </a:rPr>
              <a:t>Multi-Tiered Systems of Support (MTSS)</a:t>
            </a:r>
            <a:endParaRPr dirty="0"/>
          </a:p>
          <a:p>
            <a:pPr marL="800100" marR="0" lvl="1" indent="-342900" algn="l" rtl="0">
              <a:spcBef>
                <a:spcPts val="600"/>
              </a:spcBef>
              <a:spcAft>
                <a:spcPts val="0"/>
              </a:spcAft>
              <a:buClr>
                <a:schemeClr val="dk1"/>
              </a:buClr>
              <a:buSzPts val="2200"/>
              <a:buFont typeface="Arial"/>
              <a:buChar char="•"/>
            </a:pPr>
            <a:r>
              <a:rPr lang="en-GB" sz="2200" b="0" i="0" u="none" strike="noStrike" cap="none" dirty="0">
                <a:solidFill>
                  <a:schemeClr val="dk1"/>
                </a:solidFill>
                <a:latin typeface="Corbel"/>
                <a:ea typeface="Corbel"/>
                <a:cs typeface="Corbel"/>
                <a:sym typeface="Corbel"/>
              </a:rPr>
              <a:t>Positive Behavior Interventions and Support (PBIS)</a:t>
            </a:r>
            <a:endParaRPr dirty="0"/>
          </a:p>
          <a:p>
            <a:pPr marL="800100" marR="0" lvl="1" indent="-342900" algn="l" rtl="0">
              <a:spcBef>
                <a:spcPts val="600"/>
              </a:spcBef>
              <a:spcAft>
                <a:spcPts val="0"/>
              </a:spcAft>
              <a:buClr>
                <a:schemeClr val="dk1"/>
              </a:buClr>
              <a:buSzPts val="2200"/>
              <a:buFont typeface="Arial"/>
              <a:buChar char="•"/>
            </a:pPr>
            <a:r>
              <a:rPr lang="en-GB" sz="2200" b="0" i="0" u="none" strike="noStrike" cap="none" dirty="0">
                <a:solidFill>
                  <a:schemeClr val="dk1"/>
                </a:solidFill>
                <a:latin typeface="Corbel"/>
                <a:ea typeface="Corbel"/>
                <a:cs typeface="Corbel"/>
                <a:sym typeface="Corbel"/>
              </a:rPr>
              <a:t>School climate initiatives</a:t>
            </a:r>
            <a:endParaRPr dirty="0"/>
          </a:p>
          <a:p>
            <a:pPr marL="800100" marR="0" lvl="1" indent="-342900" algn="l" rtl="0">
              <a:spcBef>
                <a:spcPts val="600"/>
              </a:spcBef>
              <a:spcAft>
                <a:spcPts val="0"/>
              </a:spcAft>
              <a:buClr>
                <a:schemeClr val="dk1"/>
              </a:buClr>
              <a:buSzPts val="2200"/>
              <a:buFont typeface="Arial"/>
              <a:buChar char="•"/>
            </a:pPr>
            <a:r>
              <a:rPr lang="en-GB" sz="2200" b="0" i="0" u="none" strike="noStrike" cap="none" dirty="0">
                <a:solidFill>
                  <a:schemeClr val="dk1"/>
                </a:solidFill>
                <a:latin typeface="Corbel"/>
                <a:ea typeface="Corbel"/>
                <a:cs typeface="Corbel"/>
                <a:sym typeface="Corbel"/>
              </a:rPr>
              <a:t>Trauma-informed approaches</a:t>
            </a:r>
            <a:endParaRPr dirty="0"/>
          </a:p>
          <a:p>
            <a:pPr marL="800100" marR="0" lvl="1" indent="-342900" algn="l" rtl="0">
              <a:spcBef>
                <a:spcPts val="600"/>
              </a:spcBef>
              <a:spcAft>
                <a:spcPts val="0"/>
              </a:spcAft>
              <a:buClr>
                <a:schemeClr val="dk1"/>
              </a:buClr>
              <a:buSzPts val="2200"/>
              <a:buFont typeface="Arial"/>
              <a:buChar char="•"/>
            </a:pPr>
            <a:r>
              <a:rPr lang="en-GB" sz="2200" b="0" i="0" u="none" strike="noStrike" cap="none" dirty="0">
                <a:solidFill>
                  <a:schemeClr val="dk1"/>
                </a:solidFill>
                <a:latin typeface="Corbel"/>
                <a:ea typeface="Corbel"/>
                <a:cs typeface="Corbel"/>
                <a:sym typeface="Corbel"/>
              </a:rPr>
              <a:t>Social-emotional learning</a:t>
            </a:r>
            <a:endParaRPr dirty="0"/>
          </a:p>
          <a:p>
            <a:pPr marL="800100" marR="0" lvl="1" indent="-342900" algn="l" rtl="0">
              <a:spcBef>
                <a:spcPts val="600"/>
              </a:spcBef>
              <a:spcAft>
                <a:spcPts val="0"/>
              </a:spcAft>
              <a:buClr>
                <a:schemeClr val="dk1"/>
              </a:buClr>
              <a:buSzPts val="2200"/>
              <a:buFont typeface="Arial"/>
              <a:buChar char="•"/>
            </a:pPr>
            <a:r>
              <a:rPr lang="en-GB" sz="2200" b="0" i="0" u="none" strike="noStrike" cap="none" dirty="0">
                <a:solidFill>
                  <a:schemeClr val="dk1"/>
                </a:solidFill>
                <a:latin typeface="Corbel"/>
                <a:ea typeface="Corbel"/>
                <a:cs typeface="Corbel"/>
                <a:sym typeface="Corbel"/>
              </a:rPr>
              <a:t>Suicide prevention and awareness</a:t>
            </a:r>
            <a:endParaRPr dirty="0"/>
          </a:p>
          <a:p>
            <a:pPr marL="342900" marR="0" lvl="0" indent="-342900" algn="l" rtl="0">
              <a:spcBef>
                <a:spcPts val="600"/>
              </a:spcBef>
              <a:spcAft>
                <a:spcPts val="0"/>
              </a:spcAft>
              <a:buClr>
                <a:schemeClr val="dk1"/>
              </a:buClr>
              <a:buSzPts val="2400"/>
              <a:buFont typeface="Arial"/>
              <a:buChar char="•"/>
            </a:pPr>
            <a:r>
              <a:rPr lang="en-GB" sz="2400" dirty="0">
                <a:solidFill>
                  <a:schemeClr val="dk1"/>
                </a:solidFill>
                <a:latin typeface="Corbel"/>
                <a:ea typeface="Corbel"/>
                <a:cs typeface="Corbel"/>
                <a:sym typeface="Corbel"/>
              </a:rPr>
              <a:t>It is </a:t>
            </a:r>
            <a:r>
              <a:rPr lang="en-GB" sz="2400" b="1" i="1" dirty="0">
                <a:solidFill>
                  <a:schemeClr val="dk1"/>
                </a:solidFill>
                <a:latin typeface="Corbel"/>
                <a:ea typeface="Corbel"/>
                <a:cs typeface="Corbel"/>
                <a:sym typeface="Corbel"/>
              </a:rPr>
              <a:t>vitally important that these Teams can work together </a:t>
            </a:r>
            <a:r>
              <a:rPr lang="en-GB" sz="2400" dirty="0">
                <a:solidFill>
                  <a:schemeClr val="dk1"/>
                </a:solidFill>
                <a:latin typeface="Corbel"/>
                <a:ea typeface="Corbel"/>
                <a:cs typeface="Corbel"/>
                <a:sym typeface="Corbel"/>
              </a:rPr>
              <a:t>and not in isolation or in conflict</a:t>
            </a:r>
            <a:endParaRPr dirty="0"/>
          </a:p>
        </p:txBody>
      </p:sp>
      <p:pic>
        <p:nvPicPr>
          <p:cNvPr id="1059" name="Google Shape;1059;p93" descr="Image result for pa commission on crime and delinquency logo"/>
          <p:cNvPicPr preferRelativeResize="0"/>
          <p:nvPr/>
        </p:nvPicPr>
        <p:blipFill rotWithShape="1">
          <a:blip r:embed="rId3">
            <a:alphaModFix/>
          </a:blip>
          <a:srcRect/>
          <a:stretch/>
        </p:blipFill>
        <p:spPr>
          <a:xfrm>
            <a:off x="9891180" y="6207601"/>
            <a:ext cx="2163240" cy="57054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5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5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5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5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5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5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5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5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sp>
        <p:nvSpPr>
          <p:cNvPr id="1067" name="Google Shape;1067;p94"/>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Tiered interventions</a:t>
            </a:r>
            <a:endParaRPr b="1">
              <a:solidFill>
                <a:srgbClr val="002060"/>
              </a:solidFill>
              <a:latin typeface="Corbel"/>
              <a:ea typeface="Corbel"/>
              <a:cs typeface="Corbel"/>
              <a:sym typeface="Corbel"/>
            </a:endParaRPr>
          </a:p>
        </p:txBody>
      </p:sp>
      <p:sp>
        <p:nvSpPr>
          <p:cNvPr id="1068" name="Google Shape;1068;p94"/>
          <p:cNvSpPr txBox="1"/>
          <p:nvPr/>
        </p:nvSpPr>
        <p:spPr>
          <a:xfrm>
            <a:off x="838198" y="1754604"/>
            <a:ext cx="10267767" cy="1646605"/>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GB" sz="2400" dirty="0">
                <a:solidFill>
                  <a:schemeClr val="dk1"/>
                </a:solidFill>
                <a:latin typeface="Corbel"/>
                <a:ea typeface="Corbel"/>
                <a:cs typeface="Corbel"/>
                <a:sym typeface="Corbel"/>
              </a:rPr>
              <a:t>STEP enables us to track the complex, multi-factor nature of BTAM cases from Inquiry to Management</a:t>
            </a:r>
            <a:endParaRPr dirty="0"/>
          </a:p>
          <a:p>
            <a:pPr marL="342900" marR="0" lvl="0" indent="-342900" algn="l" rtl="0">
              <a:spcBef>
                <a:spcPts val="600"/>
              </a:spcBef>
              <a:spcAft>
                <a:spcPts val="0"/>
              </a:spcAft>
              <a:buClr>
                <a:schemeClr val="dk1"/>
              </a:buClr>
              <a:buSzPts val="2400"/>
              <a:buFont typeface="Arial"/>
              <a:buChar char="•"/>
            </a:pPr>
            <a:r>
              <a:rPr lang="en-GB" sz="2400" dirty="0">
                <a:solidFill>
                  <a:schemeClr val="dk1"/>
                </a:solidFill>
                <a:latin typeface="Corbel"/>
                <a:ea typeface="Corbel"/>
                <a:cs typeface="Corbel"/>
                <a:sym typeface="Corbel"/>
              </a:rPr>
              <a:t>TATs can additionally use MTSS to help determine the specific mix / intensity of interventions</a:t>
            </a:r>
            <a:endParaRPr dirty="0"/>
          </a:p>
        </p:txBody>
      </p:sp>
      <p:pic>
        <p:nvPicPr>
          <p:cNvPr id="1069" name="Google Shape;1069;p94"/>
          <p:cNvPicPr preferRelativeResize="0"/>
          <p:nvPr/>
        </p:nvPicPr>
        <p:blipFill rotWithShape="1">
          <a:blip r:embed="rId3">
            <a:alphaModFix/>
          </a:blip>
          <a:srcRect/>
          <a:stretch/>
        </p:blipFill>
        <p:spPr>
          <a:xfrm>
            <a:off x="6140389" y="3124200"/>
            <a:ext cx="5914031" cy="3166223"/>
          </a:xfrm>
          <a:prstGeom prst="rect">
            <a:avLst/>
          </a:prstGeom>
          <a:noFill/>
          <a:ln>
            <a:noFill/>
          </a:ln>
        </p:spPr>
      </p:pic>
      <p:pic>
        <p:nvPicPr>
          <p:cNvPr id="1070" name="Google Shape;1070;p94" descr="Image result for pa commission on crime and delinquency logo"/>
          <p:cNvPicPr preferRelativeResize="0"/>
          <p:nvPr/>
        </p:nvPicPr>
        <p:blipFill rotWithShape="1">
          <a:blip r:embed="rId4">
            <a:alphaModFix/>
          </a:blip>
          <a:srcRect/>
          <a:stretch/>
        </p:blipFill>
        <p:spPr>
          <a:xfrm>
            <a:off x="9891180" y="6207601"/>
            <a:ext cx="2163240" cy="570547"/>
          </a:xfrm>
          <a:prstGeom prst="rect">
            <a:avLst/>
          </a:prstGeom>
          <a:noFill/>
          <a:ln>
            <a:noFill/>
          </a:ln>
        </p:spPr>
      </p:pic>
      <p:sp>
        <p:nvSpPr>
          <p:cNvPr id="1071" name="Google Shape;1071;p94"/>
          <p:cNvSpPr txBox="1"/>
          <p:nvPr/>
        </p:nvSpPr>
        <p:spPr>
          <a:xfrm>
            <a:off x="838199" y="3567128"/>
            <a:ext cx="5695766" cy="275460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GB" sz="2400" dirty="0">
                <a:solidFill>
                  <a:schemeClr val="dk1"/>
                </a:solidFill>
                <a:latin typeface="Corbel"/>
                <a:ea typeface="Corbel"/>
                <a:cs typeface="Corbel"/>
                <a:sym typeface="Corbel"/>
              </a:rPr>
              <a:t>M TSS provides a framework for responding to situations of concern – whether those involving TA or complementary / parallel processes associated with academic performance, behavior and social-emotional wellness</a:t>
            </a:r>
            <a:endParaRPr dirty="0"/>
          </a:p>
          <a:p>
            <a:pPr marL="342900" marR="0" lvl="0" indent="-342900" algn="l" rtl="0">
              <a:spcBef>
                <a:spcPts val="600"/>
              </a:spcBef>
              <a:spcAft>
                <a:spcPts val="0"/>
              </a:spcAft>
              <a:buClr>
                <a:schemeClr val="dk1"/>
              </a:buClr>
              <a:buSzPts val="2400"/>
              <a:buFont typeface="Arial"/>
              <a:buChar char="•"/>
            </a:pPr>
            <a:r>
              <a:rPr lang="en-GB" sz="2400" dirty="0">
                <a:solidFill>
                  <a:schemeClr val="dk1"/>
                </a:solidFill>
                <a:latin typeface="Corbel"/>
                <a:ea typeface="Corbel"/>
                <a:cs typeface="Corbel"/>
                <a:sym typeface="Corbel"/>
              </a:rPr>
              <a:t>Must be applied holistically</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6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7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7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sp>
        <p:nvSpPr>
          <p:cNvPr id="1077" name="Google Shape;1077;p95"/>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Tiered interventions</a:t>
            </a:r>
            <a:endParaRPr b="1">
              <a:solidFill>
                <a:srgbClr val="002060"/>
              </a:solidFill>
              <a:latin typeface="Corbel"/>
              <a:ea typeface="Corbel"/>
              <a:cs typeface="Corbel"/>
              <a:sym typeface="Corbel"/>
            </a:endParaRPr>
          </a:p>
        </p:txBody>
      </p:sp>
      <p:pic>
        <p:nvPicPr>
          <p:cNvPr id="1078" name="Google Shape;1078;p95" descr="Image result for pa commission on crime and delinquency logo"/>
          <p:cNvPicPr preferRelativeResize="0"/>
          <p:nvPr/>
        </p:nvPicPr>
        <p:blipFill rotWithShape="1">
          <a:blip r:embed="rId3">
            <a:alphaModFix/>
          </a:blip>
          <a:srcRect/>
          <a:stretch/>
        </p:blipFill>
        <p:spPr>
          <a:xfrm>
            <a:off x="9891180" y="6207601"/>
            <a:ext cx="2163240" cy="570547"/>
          </a:xfrm>
          <a:prstGeom prst="rect">
            <a:avLst/>
          </a:prstGeom>
          <a:noFill/>
          <a:ln>
            <a:noFill/>
          </a:ln>
        </p:spPr>
      </p:pic>
      <p:sp>
        <p:nvSpPr>
          <p:cNvPr id="1079" name="Google Shape;1079;p95"/>
          <p:cNvSpPr txBox="1"/>
          <p:nvPr/>
        </p:nvSpPr>
        <p:spPr>
          <a:xfrm>
            <a:off x="838198" y="1745079"/>
            <a:ext cx="10868027" cy="3647152"/>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GB" sz="2400" b="1">
                <a:solidFill>
                  <a:schemeClr val="dk1"/>
                </a:solidFill>
                <a:latin typeface="Corbel"/>
                <a:ea typeface="Corbel"/>
                <a:cs typeface="Corbel"/>
                <a:sym typeface="Corbel"/>
              </a:rPr>
              <a:t>Tier 1: </a:t>
            </a:r>
            <a:r>
              <a:rPr lang="en-GB" sz="2400">
                <a:solidFill>
                  <a:schemeClr val="dk1"/>
                </a:solidFill>
                <a:latin typeface="Corbel"/>
                <a:ea typeface="Corbel"/>
                <a:cs typeface="Corbel"/>
                <a:sym typeface="Corbel"/>
              </a:rPr>
              <a:t>Foundation for the MTSS framework and encompasses the entire school / practices that contribute to a positive school climate… </a:t>
            </a:r>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 proactive classroom management strategies, positive relationships between staff and students, clear and objective behavioral expectations, PBIS, social-emotional learning curricula, restorative practices... </a:t>
            </a:r>
            <a:endParaRPr/>
          </a:p>
          <a:p>
            <a:pPr marL="342900" marR="0" lvl="0" indent="-342900" algn="l" rtl="0">
              <a:spcBef>
                <a:spcPts val="600"/>
              </a:spcBef>
              <a:spcAft>
                <a:spcPts val="0"/>
              </a:spcAft>
              <a:buClr>
                <a:schemeClr val="dk1"/>
              </a:buClr>
              <a:buSzPts val="2400"/>
              <a:buFont typeface="Arial"/>
              <a:buChar char="•"/>
            </a:pPr>
            <a:r>
              <a:rPr lang="en-GB" sz="2400" b="1">
                <a:solidFill>
                  <a:schemeClr val="dk1"/>
                </a:solidFill>
                <a:latin typeface="Corbel"/>
                <a:ea typeface="Corbel"/>
                <a:cs typeface="Corbel"/>
                <a:sym typeface="Corbel"/>
              </a:rPr>
              <a:t>Tier 2:  </a:t>
            </a:r>
            <a:r>
              <a:rPr lang="en-GB" sz="2400">
                <a:solidFill>
                  <a:schemeClr val="dk1"/>
                </a:solidFill>
                <a:latin typeface="Corbel"/>
                <a:ea typeface="Corbel"/>
                <a:cs typeface="Corbel"/>
                <a:sym typeface="Corbel"/>
              </a:rPr>
              <a:t>Individualized, targeted interventions to address underlying factors… </a:t>
            </a:r>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 in-school group counseling to develop coping, self-regulation and / or peer relationship skills, academic supports, check in / check out, behavior contract, referral to community based resources, assignment of a mentor…</a:t>
            </a:r>
            <a:endParaRPr/>
          </a:p>
        </p:txBody>
      </p:sp>
      <p:pic>
        <p:nvPicPr>
          <p:cNvPr id="1080" name="Google Shape;1080;p95"/>
          <p:cNvPicPr preferRelativeResize="0"/>
          <p:nvPr/>
        </p:nvPicPr>
        <p:blipFill rotWithShape="1">
          <a:blip r:embed="rId4">
            <a:alphaModFix amt="20000"/>
          </a:blip>
          <a:srcRect/>
          <a:stretch/>
        </p:blipFill>
        <p:spPr>
          <a:xfrm>
            <a:off x="6140389" y="3210079"/>
            <a:ext cx="5914031" cy="308034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sp>
        <p:nvSpPr>
          <p:cNvPr id="1086" name="Google Shape;1086;p96"/>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Tiered interventions</a:t>
            </a:r>
            <a:endParaRPr b="1">
              <a:solidFill>
                <a:srgbClr val="002060"/>
              </a:solidFill>
              <a:latin typeface="Corbel"/>
              <a:ea typeface="Corbel"/>
              <a:cs typeface="Corbel"/>
              <a:sym typeface="Corbel"/>
            </a:endParaRPr>
          </a:p>
        </p:txBody>
      </p:sp>
      <p:pic>
        <p:nvPicPr>
          <p:cNvPr id="1087" name="Google Shape;1087;p96" descr="Image result for pa commission on crime and delinquency logo"/>
          <p:cNvPicPr preferRelativeResize="0"/>
          <p:nvPr/>
        </p:nvPicPr>
        <p:blipFill rotWithShape="1">
          <a:blip r:embed="rId3">
            <a:alphaModFix/>
          </a:blip>
          <a:srcRect/>
          <a:stretch/>
        </p:blipFill>
        <p:spPr>
          <a:xfrm>
            <a:off x="9891180" y="6207601"/>
            <a:ext cx="2163240" cy="570547"/>
          </a:xfrm>
          <a:prstGeom prst="rect">
            <a:avLst/>
          </a:prstGeom>
          <a:noFill/>
          <a:ln>
            <a:noFill/>
          </a:ln>
        </p:spPr>
      </p:pic>
      <p:sp>
        <p:nvSpPr>
          <p:cNvPr id="1088" name="Google Shape;1088;p96"/>
          <p:cNvSpPr txBox="1"/>
          <p:nvPr/>
        </p:nvSpPr>
        <p:spPr>
          <a:xfrm>
            <a:off x="6619875" y="1345054"/>
            <a:ext cx="4733926" cy="460126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GB" sz="2400" b="1">
                <a:solidFill>
                  <a:schemeClr val="dk1"/>
                </a:solidFill>
                <a:latin typeface="Corbel"/>
                <a:ea typeface="Corbel"/>
                <a:cs typeface="Corbel"/>
                <a:sym typeface="Corbel"/>
              </a:rPr>
              <a:t>Tier 3: </a:t>
            </a:r>
            <a:r>
              <a:rPr lang="en-GB" sz="2400">
                <a:solidFill>
                  <a:schemeClr val="dk1"/>
                </a:solidFill>
                <a:latin typeface="Corbel"/>
                <a:ea typeface="Corbel"/>
                <a:cs typeface="Corbel"/>
                <a:sym typeface="Corbel"/>
              </a:rPr>
              <a:t>Highly intensive, individualized interventions and supports… </a:t>
            </a:r>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 multi-agency involvement, potentially criminal charges / high discipline consequences, potential change in educational placement, SPED eligibility or placement, referral for mental health assessment, increased supervision and monitoring, FBA, BIP…</a:t>
            </a:r>
            <a:endParaRPr/>
          </a:p>
        </p:txBody>
      </p:sp>
      <p:pic>
        <p:nvPicPr>
          <p:cNvPr id="1089" name="Google Shape;1089;p96"/>
          <p:cNvPicPr preferRelativeResize="0"/>
          <p:nvPr/>
        </p:nvPicPr>
        <p:blipFill rotWithShape="1">
          <a:blip r:embed="rId4">
            <a:alphaModFix amt="20000"/>
          </a:blip>
          <a:srcRect/>
          <a:stretch/>
        </p:blipFill>
        <p:spPr>
          <a:xfrm>
            <a:off x="417434" y="3295804"/>
            <a:ext cx="5914031" cy="308034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p97"/>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Re-entry plans</a:t>
            </a:r>
            <a:endParaRPr b="1">
              <a:solidFill>
                <a:srgbClr val="002060"/>
              </a:solidFill>
              <a:latin typeface="Corbel"/>
              <a:ea typeface="Corbel"/>
              <a:cs typeface="Corbel"/>
              <a:sym typeface="Corbel"/>
            </a:endParaRPr>
          </a:p>
        </p:txBody>
      </p:sp>
      <p:pic>
        <p:nvPicPr>
          <p:cNvPr id="1096" name="Google Shape;1096;p97"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1097" name="Google Shape;1097;p97"/>
          <p:cNvSpPr txBox="1"/>
          <p:nvPr/>
        </p:nvSpPr>
        <p:spPr>
          <a:xfrm>
            <a:off x="838198" y="1754604"/>
            <a:ext cx="10823534" cy="3801041"/>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GB" sz="2400" b="1">
                <a:solidFill>
                  <a:schemeClr val="dk1"/>
                </a:solidFill>
                <a:latin typeface="Corbel"/>
                <a:ea typeface="Corbel"/>
                <a:cs typeface="Corbel"/>
                <a:sym typeface="Corbel"/>
              </a:rPr>
              <a:t>Purpose:</a:t>
            </a:r>
            <a:r>
              <a:rPr lang="en-GB" sz="2400">
                <a:solidFill>
                  <a:schemeClr val="dk1"/>
                </a:solidFill>
                <a:latin typeface="Corbel"/>
                <a:ea typeface="Corbel"/>
                <a:cs typeface="Corbel"/>
                <a:sym typeface="Corbel"/>
              </a:rPr>
              <a:t> Identify and address issues that led to the crisis</a:t>
            </a:r>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Required for any student returning to school after a high-risk threat to self or others</a:t>
            </a:r>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Case manager contacts caregiver(s) to arrange the meeting. If arranged by phone, a notification letter should be given to the caregiver(s) on the day of the meeting</a:t>
            </a:r>
            <a:endParaRPr/>
          </a:p>
          <a:p>
            <a:pPr marL="0" marR="0" lvl="0" indent="0" algn="l" rtl="0">
              <a:spcBef>
                <a:spcPts val="600"/>
              </a:spcBef>
              <a:spcAft>
                <a:spcPts val="0"/>
              </a:spcAft>
              <a:buNone/>
            </a:pPr>
            <a:endParaRPr sz="2400">
              <a:solidFill>
                <a:schemeClr val="dk1"/>
              </a:solidFill>
              <a:latin typeface="Corbel"/>
              <a:ea typeface="Corbel"/>
              <a:cs typeface="Corbel"/>
              <a:sym typeface="Corbel"/>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Team should secure a release to exchange information with the student’s mental health provider, if student is in treatment</a:t>
            </a:r>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If a disability is suspected, refer to the MDT / CST</a:t>
            </a:r>
            <a:endParaRPr/>
          </a:p>
        </p:txBody>
      </p:sp>
      <p:pic>
        <p:nvPicPr>
          <p:cNvPr id="1098" name="Google Shape;1098;p97" descr="Image result for png question"/>
          <p:cNvPicPr preferRelativeResize="0"/>
          <p:nvPr/>
        </p:nvPicPr>
        <p:blipFill rotWithShape="1">
          <a:blip r:embed="rId4">
            <a:alphaModFix/>
          </a:blip>
          <a:srcRect/>
          <a:stretch/>
        </p:blipFill>
        <p:spPr>
          <a:xfrm>
            <a:off x="838198" y="3856374"/>
            <a:ext cx="457460" cy="384720"/>
          </a:xfrm>
          <a:prstGeom prst="rect">
            <a:avLst/>
          </a:prstGeom>
          <a:noFill/>
          <a:ln>
            <a:noFill/>
          </a:ln>
        </p:spPr>
      </p:pic>
      <p:sp>
        <p:nvSpPr>
          <p:cNvPr id="1099" name="Google Shape;1099;p97"/>
          <p:cNvSpPr/>
          <p:nvPr/>
        </p:nvSpPr>
        <p:spPr>
          <a:xfrm>
            <a:off x="1199642" y="3817898"/>
            <a:ext cx="7725600" cy="4617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GB" sz="2400" b="1" i="1">
                <a:solidFill>
                  <a:schemeClr val="dk1"/>
                </a:solidFill>
                <a:latin typeface="Corbel"/>
                <a:ea typeface="Corbel"/>
                <a:cs typeface="Corbel"/>
                <a:sym typeface="Corbel"/>
              </a:rPr>
              <a:t>Who should be included in the re-entry team meeting?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9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9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9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9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9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9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sp>
        <p:nvSpPr>
          <p:cNvPr id="1105" name="Google Shape;1105;p98"/>
          <p:cNvSpPr txBox="1">
            <a:spLocks noGrp="1"/>
          </p:cNvSpPr>
          <p:nvPr>
            <p:ph type="title"/>
          </p:nvPr>
        </p:nvSpPr>
        <p:spPr>
          <a:xfrm>
            <a:off x="838199" y="365125"/>
            <a:ext cx="10702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rbel"/>
              <a:buNone/>
            </a:pPr>
            <a:r>
              <a:rPr lang="en-GB" b="1">
                <a:solidFill>
                  <a:srgbClr val="002060"/>
                </a:solidFill>
                <a:latin typeface="Corbel"/>
                <a:ea typeface="Corbel"/>
                <a:cs typeface="Corbel"/>
                <a:sym typeface="Corbel"/>
              </a:rPr>
              <a:t>Re-entry plans</a:t>
            </a:r>
            <a:endParaRPr b="1">
              <a:solidFill>
                <a:srgbClr val="002060"/>
              </a:solidFill>
              <a:latin typeface="Corbel"/>
              <a:ea typeface="Corbel"/>
              <a:cs typeface="Corbel"/>
              <a:sym typeface="Corbel"/>
            </a:endParaRPr>
          </a:p>
        </p:txBody>
      </p:sp>
      <p:pic>
        <p:nvPicPr>
          <p:cNvPr id="1106" name="Google Shape;1106;p98" descr="Image result for pa commission on crime and delinquency logo"/>
          <p:cNvPicPr preferRelativeResize="0"/>
          <p:nvPr/>
        </p:nvPicPr>
        <p:blipFill rotWithShape="1">
          <a:blip r:embed="rId3">
            <a:alphaModFix/>
          </a:blip>
          <a:srcRect/>
          <a:stretch/>
        </p:blipFill>
        <p:spPr>
          <a:xfrm>
            <a:off x="9190560" y="6176963"/>
            <a:ext cx="2163240" cy="570547"/>
          </a:xfrm>
          <a:prstGeom prst="rect">
            <a:avLst/>
          </a:prstGeom>
          <a:noFill/>
          <a:ln>
            <a:noFill/>
          </a:ln>
        </p:spPr>
      </p:pic>
      <p:sp>
        <p:nvSpPr>
          <p:cNvPr id="1107" name="Google Shape;1107;p98"/>
          <p:cNvSpPr txBox="1"/>
          <p:nvPr/>
        </p:nvSpPr>
        <p:spPr>
          <a:xfrm>
            <a:off x="838198" y="1754604"/>
            <a:ext cx="10401302" cy="4170372"/>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GB" sz="2400">
                <a:solidFill>
                  <a:schemeClr val="dk1"/>
                </a:solidFill>
                <a:latin typeface="Corbel"/>
                <a:ea typeface="Corbel"/>
                <a:cs typeface="Corbel"/>
                <a:sym typeface="Corbel"/>
              </a:rPr>
              <a:t>Supports listed in the re-entry plan as actions to be taken by the school, caregiver, or student</a:t>
            </a:r>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Ensure actions are assigned </a:t>
            </a:r>
            <a:r>
              <a:rPr lang="en-GB" sz="2400" b="1" i="1">
                <a:solidFill>
                  <a:schemeClr val="dk1"/>
                </a:solidFill>
                <a:latin typeface="Corbel"/>
                <a:ea typeface="Corbel"/>
                <a:cs typeface="Corbel"/>
                <a:sym typeface="Corbel"/>
              </a:rPr>
              <a:t>to a named individual</a:t>
            </a:r>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Case Manager responsible for communicating the plan within the TAT and other school staff, for monitoring it and reconvening TAT if necessary</a:t>
            </a:r>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Team, caregivers, student sign the plan and copy given to caregivers and student</a:t>
            </a:r>
            <a:endParaRPr/>
          </a:p>
          <a:p>
            <a:pPr marL="342900" marR="0" lvl="0" indent="-342900" algn="l" rtl="0">
              <a:spcBef>
                <a:spcPts val="600"/>
              </a:spcBef>
              <a:spcAft>
                <a:spcPts val="0"/>
              </a:spcAft>
              <a:buClr>
                <a:schemeClr val="dk1"/>
              </a:buClr>
              <a:buSzPts val="2400"/>
              <a:buFont typeface="Arial"/>
              <a:buChar char="•"/>
            </a:pPr>
            <a:r>
              <a:rPr lang="en-GB" sz="2400">
                <a:solidFill>
                  <a:schemeClr val="dk1"/>
                </a:solidFill>
                <a:latin typeface="Corbel"/>
                <a:ea typeface="Corbel"/>
                <a:cs typeface="Corbel"/>
                <a:sym typeface="Corbel"/>
              </a:rPr>
              <a:t>Plan should be attached and stored with the threat management case record</a:t>
            </a:r>
            <a:endParaRPr/>
          </a:p>
          <a:p>
            <a:pPr marL="342900" marR="0" lvl="0" indent="-342900" algn="l" rtl="0">
              <a:spcBef>
                <a:spcPts val="600"/>
              </a:spcBef>
              <a:spcAft>
                <a:spcPts val="0"/>
              </a:spcAft>
              <a:buClr>
                <a:schemeClr val="dk1"/>
              </a:buClr>
              <a:buSzPts val="2400"/>
              <a:buFont typeface="Arial"/>
              <a:buChar char="•"/>
            </a:pPr>
            <a:r>
              <a:rPr lang="en-GB" sz="2400" b="1" i="1">
                <a:solidFill>
                  <a:schemeClr val="dk1"/>
                </a:solidFill>
                <a:latin typeface="Corbel"/>
                <a:ea typeface="Corbel"/>
                <a:cs typeface="Corbel"/>
                <a:sym typeface="Corbel"/>
              </a:rPr>
              <a:t>If determined the student poses a continued threat of violence, TAT will develop, implement, and monitor an individualized Safety Plan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0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0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6B9F8C9A956D443ABB49D37B482759E" ma:contentTypeVersion="11" ma:contentTypeDescription="Create a new document." ma:contentTypeScope="" ma:versionID="21546a69ad0a3201c4712f7657e2d68e">
  <xsd:schema xmlns:xsd="http://www.w3.org/2001/XMLSchema" xmlns:xs="http://www.w3.org/2001/XMLSchema" xmlns:p="http://schemas.microsoft.com/office/2006/metadata/properties" xmlns:ns2="7c177d46-cf65-4df9-830c-f2702a46ac7d" xmlns:ns3="d3208544-e844-4185-90a9-c1ecbfe4416d" targetNamespace="http://schemas.microsoft.com/office/2006/metadata/properties" ma:root="true" ma:fieldsID="28581fc66d5e3f606f26740252a06105" ns2:_="" ns3:_="">
    <xsd:import namespace="7c177d46-cf65-4df9-830c-f2702a46ac7d"/>
    <xsd:import namespace="d3208544-e844-4185-90a9-c1ecbfe4416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177d46-cf65-4df9-830c-f2702a46ac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3380fc7-fa52-4f73-84dd-cd41989e36df"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3208544-e844-4185-90a9-c1ecbfe4416d"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cb579713-f885-45bb-a02d-3a7025abd6d1}" ma:internalName="TaxCatchAll" ma:showField="CatchAllData" ma:web="d3208544-e844-4185-90a9-c1ecbfe4416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3208544-e844-4185-90a9-c1ecbfe4416d" xsi:nil="true"/>
    <lcf76f155ced4ddcb4097134ff3c332f xmlns="7c177d46-cf65-4df9-830c-f2702a46ac7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3110CE8-E4FE-4BBD-A0FF-46FEDB609AD5}">
  <ds:schemaRefs>
    <ds:schemaRef ds:uri="http://schemas.microsoft.com/sharepoint/v3/contenttype/forms"/>
  </ds:schemaRefs>
</ds:datastoreItem>
</file>

<file path=customXml/itemProps2.xml><?xml version="1.0" encoding="utf-8"?>
<ds:datastoreItem xmlns:ds="http://schemas.openxmlformats.org/officeDocument/2006/customXml" ds:itemID="{8C7B1CDB-FCA6-4C1C-8AA1-45259D6A32E7}"/>
</file>

<file path=customXml/itemProps3.xml><?xml version="1.0" encoding="utf-8"?>
<ds:datastoreItem xmlns:ds="http://schemas.openxmlformats.org/officeDocument/2006/customXml" ds:itemID="{A23CEF63-35E0-4B01-A344-645999322C8D}">
  <ds:schemaRefs>
    <ds:schemaRef ds:uri="http://purl.org/dc/dcmitype/"/>
    <ds:schemaRef ds:uri="http://purl.org/dc/elements/1.1/"/>
    <ds:schemaRef ds:uri="http://schemas.microsoft.com/office/2006/metadata/properties"/>
    <ds:schemaRef ds:uri="http://schemas.microsoft.com/office/infopath/2007/PartnerControls"/>
    <ds:schemaRef ds:uri="http://schemas.microsoft.com/office/2006/documentManagement/types"/>
    <ds:schemaRef ds:uri="http://schemas.openxmlformats.org/package/2006/metadata/core-properties"/>
    <ds:schemaRef ds:uri="ca8ed6de-a921-4f0a-92b9-5825e6f7f053"/>
    <ds:schemaRef ds:uri="48fdde7d-b351-4a17-8181-178d5c0c714c"/>
    <ds:schemaRef ds:uri="http://www.w3.org/XML/1998/namespace"/>
    <ds:schemaRef ds:uri="http://purl.org/dc/terms/"/>
    <ds:schemaRef ds:uri="f79ca784-1de0-4537-9090-120f2526a798"/>
    <ds:schemaRef ds:uri="5591ab4e-f3ca-44dc-afd2-98c7c2234331"/>
  </ds:schemaRefs>
</ds:datastoreItem>
</file>

<file path=docProps/app.xml><?xml version="1.0" encoding="utf-8"?>
<Properties xmlns="http://schemas.openxmlformats.org/officeDocument/2006/extended-properties" xmlns:vt="http://schemas.openxmlformats.org/officeDocument/2006/docPropsVTypes">
  <TotalTime>245</TotalTime>
  <Words>8681</Words>
  <Application>Microsoft Office PowerPoint</Application>
  <PresentationFormat>Widescreen</PresentationFormat>
  <Paragraphs>758</Paragraphs>
  <Slides>103</Slides>
  <Notes>103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103</vt:i4>
      </vt:variant>
    </vt:vector>
  </HeadingPairs>
  <TitlesOfParts>
    <vt:vector size="107" baseType="lpstr">
      <vt:lpstr>Corbel</vt:lpstr>
      <vt:lpstr>Arial</vt:lpstr>
      <vt:lpstr>Calibri</vt:lpstr>
      <vt:lpstr>Office Theme</vt:lpstr>
      <vt:lpstr>PowerPoint Presentation</vt:lpstr>
      <vt:lpstr>Preliminaries</vt:lpstr>
      <vt:lpstr>Preliminaries</vt:lpstr>
      <vt:lpstr>Why we are here…</vt:lpstr>
      <vt:lpstr>PCCD’s Model Procedures and Guidelines</vt:lpstr>
      <vt:lpstr>What are we seeking to accomplish?</vt:lpstr>
      <vt:lpstr>PowerPoint Presentation</vt:lpstr>
      <vt:lpstr>PowerPoint Presentation</vt:lpstr>
      <vt:lpstr>What do we mean by a ‘Threat’?</vt:lpstr>
      <vt:lpstr>What do we mean by a ‘Threat’?</vt:lpstr>
      <vt:lpstr>Threats to self and the connection with Threat Assessment</vt:lpstr>
      <vt:lpstr>Threats to self and the connection with Threat Assessment</vt:lpstr>
      <vt:lpstr>Threats to self and the connection with Threat Assessment</vt:lpstr>
      <vt:lpstr>Threats to self and the connection with Threat Assessment</vt:lpstr>
      <vt:lpstr>Threats to self and the connection with Threat Assessment</vt:lpstr>
      <vt:lpstr>Threats to self and the connection with Threat Assessment</vt:lpstr>
      <vt:lpstr>Threats to self and the connection with Threat Assessment</vt:lpstr>
      <vt:lpstr>Threat Assessment: An integrated and systematic approach</vt:lpstr>
      <vt:lpstr>PowerPoint Presentation</vt:lpstr>
      <vt:lpstr>Where does the rationale for our approach come from?</vt:lpstr>
      <vt:lpstr>Where does the rationale for our approach come from?</vt:lpstr>
      <vt:lpstr>Fact or Fiction?</vt:lpstr>
      <vt:lpstr>Fact or Fiction?</vt:lpstr>
      <vt:lpstr>Fact or Fiction?</vt:lpstr>
      <vt:lpstr>Fact or Fiction?</vt:lpstr>
      <vt:lpstr>What does this tell us?</vt:lpstr>
      <vt:lpstr>PowerPoint Presentation</vt:lpstr>
      <vt:lpstr>Reflect on this from the National Threat Assessment Center</vt:lpstr>
      <vt:lpstr>PowerPoint Presentation</vt:lpstr>
      <vt:lpstr>The principles of Threat Assessment | Pathway to Violence</vt:lpstr>
      <vt:lpstr>The principles of Threat Assessment | STEP© </vt:lpstr>
      <vt:lpstr>The principles of Threat Assessment</vt:lpstr>
      <vt:lpstr>The principles of Threat Assessment</vt:lpstr>
      <vt:lpstr>The principles of Threat Assessment</vt:lpstr>
      <vt:lpstr>PowerPoint Presentation</vt:lpstr>
      <vt:lpstr>Code-mandated responsibilities of Threat Assessment Teams</vt:lpstr>
      <vt:lpstr>Code-mandated responsibilities of Threat Assessment Teams</vt:lpstr>
      <vt:lpstr>Code-mandated responsibilities of Threat Assessment Teams</vt:lpstr>
      <vt:lpstr>Composition of Threat Assessment Teams</vt:lpstr>
      <vt:lpstr>PowerPoint Presentation</vt:lpstr>
      <vt:lpstr>PowerPoint Presentation</vt:lpstr>
      <vt:lpstr>PowerPoint Presentation</vt:lpstr>
      <vt:lpstr>The importance of reporting</vt:lpstr>
      <vt:lpstr>Reactive and proactive aggression and violence</vt:lpstr>
      <vt:lpstr>Behaviors notifiable to Law Enforcement</vt:lpstr>
      <vt:lpstr>Behaviors notifiable to Law Enforcement</vt:lpstr>
      <vt:lpstr>Reportable behaviors and ‘Leakage’</vt:lpstr>
      <vt:lpstr>Reportable behaviors: Examples</vt:lpstr>
      <vt:lpstr>Reportable behaviors: Other concerning behaviors</vt:lpstr>
      <vt:lpstr>PowerPoint Presentation</vt:lpstr>
      <vt:lpstr>PowerPoint Presentation</vt:lpstr>
      <vt:lpstr>PowerPoint Presentation</vt:lpstr>
      <vt:lpstr>PowerPoint Presentation</vt:lpstr>
      <vt:lpstr>Who reports, and how to report</vt:lpstr>
      <vt:lpstr>Who reports, and how to report</vt:lpstr>
      <vt:lpstr>Barriers to reporting</vt:lpstr>
      <vt:lpstr>Overcoming barriers to reporting</vt:lpstr>
      <vt:lpstr>Overcoming barriers to reporting</vt:lpstr>
      <vt:lpstr>PowerPoint Presentation</vt:lpstr>
      <vt:lpstr>The focus of information gathering</vt:lpstr>
      <vt:lpstr>Investigative themes</vt:lpstr>
      <vt:lpstr>Investigative themes</vt:lpstr>
      <vt:lpstr>Investigative themes</vt:lpstr>
      <vt:lpstr>Investigative themes</vt:lpstr>
      <vt:lpstr>PowerPoint Presentation</vt:lpstr>
      <vt:lpstr>Sources of information</vt:lpstr>
      <vt:lpstr>Access health records and behavioral history </vt:lpstr>
      <vt:lpstr>Access to health records and behavioral history</vt:lpstr>
      <vt:lpstr>Access to health records and behavioral history</vt:lpstr>
      <vt:lpstr>Access to health records and behavioral history</vt:lpstr>
      <vt:lpstr>Obligations under Family Educational Rights and Privacy Act [FERPA]</vt:lpstr>
      <vt:lpstr>Obligations under Family Educational Rights and Privacy Act [FERPA]</vt:lpstr>
      <vt:lpstr>FERPA’s Relationship with Health Insurance Portability and Accountability Act [HIPAA]</vt:lpstr>
      <vt:lpstr>Response to a reported threat</vt:lpstr>
      <vt:lpstr>Response to a reported threat: Initial interviews to verify a reported threat</vt:lpstr>
      <vt:lpstr>Response to a reported threat: Initial interviews to verify a reported threat</vt:lpstr>
      <vt:lpstr>Intake and Initial Inquiry</vt:lpstr>
      <vt:lpstr>Intake and Initial Inquiry &gt; Triage</vt:lpstr>
      <vt:lpstr>Intake and Initial Inquiry &gt; Triage</vt:lpstr>
      <vt:lpstr>Follow-up after triage: Focus of interviews</vt:lpstr>
      <vt:lpstr>PowerPoint Presentation</vt:lpstr>
      <vt:lpstr>PowerPoint Presentation</vt:lpstr>
      <vt:lpstr>PowerPoint Presentation</vt:lpstr>
      <vt:lpstr>PowerPoint Presentation</vt:lpstr>
      <vt:lpstr>Assessing the situation and classifying threats</vt:lpstr>
      <vt:lpstr>PowerPoint Presentation</vt:lpstr>
      <vt:lpstr>PowerPoint Presentation</vt:lpstr>
      <vt:lpstr>PowerPoint Presentation</vt:lpstr>
      <vt:lpstr>Goals of threat management</vt:lpstr>
      <vt:lpstr>Subject [Student posing a threat of violence]</vt:lpstr>
      <vt:lpstr>Subject [Student posing a threat of violence]</vt:lpstr>
      <vt:lpstr>Target</vt:lpstr>
      <vt:lpstr>Environment and Precipitating Events</vt:lpstr>
      <vt:lpstr>Coordinating with others</vt:lpstr>
      <vt:lpstr>Tiered interventions</vt:lpstr>
      <vt:lpstr>Tiered interventions</vt:lpstr>
      <vt:lpstr>Tiered interventions</vt:lpstr>
      <vt:lpstr>Re-entry plans</vt:lpstr>
      <vt:lpstr>Re-entry plans</vt:lpstr>
      <vt:lpstr>Safety plans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Koch, Samantha</dc:creator>
  <cp:lastModifiedBy>Simon Mallett</cp:lastModifiedBy>
  <cp:revision>16</cp:revision>
  <dcterms:created xsi:type="dcterms:W3CDTF">2019-05-31T14:46:27Z</dcterms:created>
  <dcterms:modified xsi:type="dcterms:W3CDTF">2025-05-16T11:20:32Z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1363400.00000000</vt:lpwstr>
  </property>
  <property fmtid="{D5CDD505-2E9C-101B-9397-08002B2CF9AE}" pid="3" name="ContentTypeId">
    <vt:lpwstr>0x010100A6B9F8C9A956D443ABB49D37B482759E</vt:lpwstr>
  </property>
  <property fmtid="{D5CDD505-2E9C-101B-9397-08002B2CF9AE}" pid="4" name="MediaServiceImageTags">
    <vt:lpwstr/>
  </property>
  <property fmtid="{D5CDD505-2E9C-101B-9397-08002B2CF9AE}" pid="5" name="_ExtendedDescription">
    <vt:lpwstr/>
  </property>
  <property fmtid="{D5CDD505-2E9C-101B-9397-08002B2CF9AE}" pid="6" name="MSIP_Label_defa4170-0d19-0005-0003-bc88714345d2_Enabled">
    <vt:lpwstr>true</vt:lpwstr>
  </property>
  <property fmtid="{D5CDD505-2E9C-101B-9397-08002B2CF9AE}" pid="7" name="MSIP_Label_defa4170-0d19-0005-0003-bc88714345d2_SetDate">
    <vt:lpwstr>2025-05-16T10:22:15Z</vt:lpwstr>
  </property>
  <property fmtid="{D5CDD505-2E9C-101B-9397-08002B2CF9AE}" pid="8" name="MSIP_Label_defa4170-0d19-0005-0003-bc88714345d2_Method">
    <vt:lpwstr>Standard</vt:lpwstr>
  </property>
  <property fmtid="{D5CDD505-2E9C-101B-9397-08002B2CF9AE}" pid="9" name="MSIP_Label_defa4170-0d19-0005-0003-bc88714345d2_Name">
    <vt:lpwstr>defa4170-0d19-0005-0003-bc88714345d2</vt:lpwstr>
  </property>
  <property fmtid="{D5CDD505-2E9C-101B-9397-08002B2CF9AE}" pid="10" name="MSIP_Label_defa4170-0d19-0005-0003-bc88714345d2_SiteId">
    <vt:lpwstr>4427ebf1-74a9-4c88-a608-92e0df7644c6</vt:lpwstr>
  </property>
  <property fmtid="{D5CDD505-2E9C-101B-9397-08002B2CF9AE}" pid="11" name="MSIP_Label_defa4170-0d19-0005-0003-bc88714345d2_ActionId">
    <vt:lpwstr>de0ddbcc-6259-4f69-aa82-a37f9a7ed0b2</vt:lpwstr>
  </property>
  <property fmtid="{D5CDD505-2E9C-101B-9397-08002B2CF9AE}" pid="12" name="MSIP_Label_defa4170-0d19-0005-0003-bc88714345d2_ContentBits">
    <vt:lpwstr>0</vt:lpwstr>
  </property>
  <property fmtid="{D5CDD505-2E9C-101B-9397-08002B2CF9AE}" pid="13" name="MSIP_Label_defa4170-0d19-0005-0003-bc88714345d2_Tag">
    <vt:lpwstr>10, 3, 0, 1</vt:lpwstr>
  </property>
</Properties>
</file>